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0803B8E-3277-4E39-BE74-D439A710A9A1}">
  <a:tblStyle styleId="{F0803B8E-3277-4E39-BE74-D439A710A9A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12" y="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e6889bc2da_3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e6889bc2da_3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2e6889bc2da_3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e6889bc2da_3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e6889bc2da_3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2e6889bc2da_3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ead96103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ead96103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2ead96103c0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e6d8afb074_3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e6d8afb074_3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2e6d8afb074_3_5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ead96103c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ead96103c0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2ead96103c0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e9dc1cb75a_3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e9dc1cb75a_3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2e9dc1cb75a_3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e9dc1cb75a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e9dc1cb75a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2e9dc1cb75a_3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eb02891927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eb02891927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2eb02891927_2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eb02891927_2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eb02891927_2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2eb02891927_2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ea5af00f1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ea5af00f1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2ea5af00f1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11f70cfc4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11f70cfc4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211f70cfc41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ea9e05fea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ea9e05fea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2ea9e05fea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11f70cfc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11f70cfc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g211f70cfc4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6984bb582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6984bb582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g2e6984bb582_1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e9abb684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2e9abb684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e6889bc2da_3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e6889bc2da_3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2e6889bc2da_3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e6889bc2da_5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e6889bc2da_5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g2e6889bc2da_5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15428ff2a1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15428ff2a1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215428ff2a1_0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foli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2209800" y="1412878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895600" y="3168651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560"/>
              </a:spcBef>
              <a:spcAft>
                <a:spcPts val="0"/>
              </a:spcAft>
              <a:buClr>
                <a:srgbClr val="3A6DAF"/>
              </a:buClr>
              <a:buSzPts val="2800"/>
              <a:buFont typeface="Arial"/>
              <a:buNone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rgbClr val="3A6DAF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rgbClr val="3A6DAF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rgbClr val="3A6DAF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rgbClr val="3A6DAF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rgbClr val="3A6DAF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rgbClr val="3A6DAF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rgbClr val="3A6DAF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rgbClr val="3A6DAF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/>
          <p:nvPr/>
        </p:nvSpPr>
        <p:spPr>
          <a:xfrm>
            <a:off x="684213" y="6513513"/>
            <a:ext cx="417671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0" i="0" u="none" strike="noStrike" cap="none">
                <a:solidFill>
                  <a:srgbClr val="3A6DAF"/>
                </a:solidFill>
                <a:latin typeface="Arial"/>
                <a:ea typeface="Arial"/>
                <a:cs typeface="Arial"/>
                <a:sym typeface="Arial"/>
              </a:rPr>
              <a:t>Institute of Photogrammetry and GeoInformation</a:t>
            </a:r>
            <a:endParaRPr/>
          </a:p>
        </p:txBody>
      </p:sp>
      <p:pic>
        <p:nvPicPr>
          <p:cNvPr id="21" name="Google Shape;21;p2" descr="IPI-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0825" y="6337302"/>
            <a:ext cx="401638" cy="401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16196" y="5929878"/>
            <a:ext cx="1651833" cy="11672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Google Shape;23;p2"/>
          <p:cNvCxnSpPr/>
          <p:nvPr/>
        </p:nvCxnSpPr>
        <p:spPr>
          <a:xfrm>
            <a:off x="0" y="6232124"/>
            <a:ext cx="12192000" cy="0"/>
          </a:xfrm>
          <a:prstGeom prst="straightConnector1">
            <a:avLst/>
          </a:prstGeom>
          <a:noFill/>
          <a:ln w="25400" cap="flat" cmpd="sng">
            <a:solidFill>
              <a:srgbClr val="3A6DA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vertikaler Text" type="vertTx">
  <p:cSld name="VERTICAL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>
            <a:spLocks noGrp="1"/>
          </p:cNvSpPr>
          <p:nvPr>
            <p:ph type="title"/>
          </p:nvPr>
        </p:nvSpPr>
        <p:spPr>
          <a:xfrm>
            <a:off x="250824" y="274641"/>
            <a:ext cx="11476577" cy="490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 rot="5400000">
            <a:off x="3416569" y="-2184669"/>
            <a:ext cx="5145088" cy="11476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3A6DAF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3A6DAF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3A6DAF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3A6DA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3A6DA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rgbClr val="3A6DAF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rgbClr val="3A6DAF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rgbClr val="3A6DAF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rgbClr val="3A6DAF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kaler Titel und Text" type="vertTitleAndTx">
  <p:cSld name="VERTICAL_TITLE_AND_VERTICAL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title"/>
          </p:nvPr>
        </p:nvSpPr>
        <p:spPr>
          <a:xfrm rot="5400000">
            <a:off x="4887120" y="2120109"/>
            <a:ext cx="5851525" cy="216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 rot="5400000">
            <a:off x="489747" y="35721"/>
            <a:ext cx="5851525" cy="6329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3A6DAF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3A6DAF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3A6DAF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3A6DA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3A6DA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rgbClr val="3A6DAF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rgbClr val="3A6DAF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rgbClr val="3A6DAF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rgbClr val="3A6DAF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250824" y="274641"/>
            <a:ext cx="11476577" cy="490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250824" y="981075"/>
            <a:ext cx="11476577" cy="5145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3A6DAF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3A6DAF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3A6DAF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3A6DA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3A6DA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rgbClr val="3A6DAF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rgbClr val="3A6DAF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rgbClr val="3A6DAF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rgbClr val="3A6DAF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chnittsüberschrift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3A6DAF"/>
              </a:buClr>
              <a:buSzPts val="2000"/>
              <a:buFont typeface="Arial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3A6DAF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3A6DAF"/>
              </a:buClr>
              <a:buSzPts val="1600"/>
              <a:buFont typeface="Arial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3A6DAF"/>
              </a:buClr>
              <a:buSzPts val="1400"/>
              <a:buFont typeface="Arial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3A6DAF"/>
              </a:buClr>
              <a:buSzPts val="1400"/>
              <a:buFont typeface="Arial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3A6DAF"/>
              </a:buClr>
              <a:buSzPts val="1400"/>
              <a:buFont typeface="Arial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3A6DAF"/>
              </a:buClr>
              <a:buSzPts val="1400"/>
              <a:buFont typeface="Arial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3A6DAF"/>
              </a:buClr>
              <a:buSzPts val="1400"/>
              <a:buFont typeface="Arial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3A6DAF"/>
              </a:buClr>
              <a:buSzPts val="1400"/>
              <a:buFont typeface="Arial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 type="twoObj">
  <p:cSld name="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250824" y="274641"/>
            <a:ext cx="11476577" cy="490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250829" y="981075"/>
            <a:ext cx="4244975" cy="5145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rgbClr val="3A6DAF"/>
              </a:buClr>
              <a:buSzPts val="2800"/>
              <a:buFont typeface="Arial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rgbClr val="3A6DAF"/>
              </a:buClr>
              <a:buSzPts val="2400"/>
              <a:buFont typeface="Arial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rgbClr val="3A6DAF"/>
              </a:buClr>
              <a:buSzPts val="2000"/>
              <a:buFont typeface="Arial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3A6DAF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3A6DAF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rgbClr val="3A6DAF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rgbClr val="3A6DAF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rgbClr val="3A6DAF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rgbClr val="3A6DAF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648203" y="981075"/>
            <a:ext cx="4244975" cy="5145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rgbClr val="3A6DAF"/>
              </a:buClr>
              <a:buSzPts val="2800"/>
              <a:buFont typeface="Arial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rgbClr val="3A6DAF"/>
              </a:buClr>
              <a:buSzPts val="2400"/>
              <a:buFont typeface="Arial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rgbClr val="3A6DAF"/>
              </a:buClr>
              <a:buSzPts val="2000"/>
              <a:buFont typeface="Arial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3A6DAF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3A6DAF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rgbClr val="3A6DAF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rgbClr val="3A6DAF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rgbClr val="3A6DAF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rgbClr val="3A6DAF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leich" type="twoTxTwoObj">
  <p:cSld name="TWO_OBJECTS_WITH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rgbClr val="3A6DAF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rgbClr val="3A6DAF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3A6DAF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rgbClr val="3A6DAF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rgbClr val="3A6DAF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rgbClr val="3A6DAF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rgbClr val="3A6DAF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rgbClr val="3A6DAF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rgbClr val="3A6DAF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rgbClr val="3A6DAF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rgbClr val="3A6DAF"/>
              </a:buClr>
              <a:buSzPts val="2000"/>
              <a:buFont typeface="Arial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3A6DAF"/>
              </a:buClr>
              <a:buSzPts val="1800"/>
              <a:buFont typeface="Arial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rgbClr val="3A6DAF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rgbClr val="3A6DAF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rgbClr val="3A6DAF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rgbClr val="3A6DAF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rgbClr val="3A6DAF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rgbClr val="3A6DAF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3"/>
          </p:nvPr>
        </p:nvSpPr>
        <p:spPr>
          <a:xfrm>
            <a:off x="4645029" y="1535113"/>
            <a:ext cx="4041775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rgbClr val="3A6DAF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rgbClr val="3A6DAF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3A6DAF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rgbClr val="3A6DAF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rgbClr val="3A6DAF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rgbClr val="3A6DAF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rgbClr val="3A6DAF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rgbClr val="3A6DAF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rgbClr val="3A6DAF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4"/>
          </p:nvPr>
        </p:nvSpPr>
        <p:spPr>
          <a:xfrm>
            <a:off x="4645029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rgbClr val="3A6DAF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rgbClr val="3A6DAF"/>
              </a:buClr>
              <a:buSzPts val="2000"/>
              <a:buFont typeface="Arial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3A6DAF"/>
              </a:buClr>
              <a:buSzPts val="1800"/>
              <a:buFont typeface="Arial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rgbClr val="3A6DAF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rgbClr val="3A6DAF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rgbClr val="3A6DAF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rgbClr val="3A6DAF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rgbClr val="3A6DAF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rgbClr val="3A6DAF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250824" y="274641"/>
            <a:ext cx="11476577" cy="490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" type="blank">
  <p:cSld name="BLANK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mit Überschrift" type="objTx">
  <p:cSld name="OBJECT_WITH_CAPTIO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rgbClr val="3A6DAF"/>
              </a:buClr>
              <a:buSzPts val="3200"/>
              <a:buFont typeface="Arial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3A6DAF"/>
              </a:buClr>
              <a:buSzPts val="2800"/>
              <a:buFont typeface="Arial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3A6DAF"/>
              </a:buClr>
              <a:buSzPts val="2400"/>
              <a:buFont typeface="Arial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3A6DAF"/>
              </a:buClr>
              <a:buSzPts val="2000"/>
              <a:buFont typeface="Arial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3A6DAF"/>
              </a:buClr>
              <a:buSzPts val="2000"/>
              <a:buFont typeface="Arial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rgbClr val="3A6DAF"/>
              </a:buClr>
              <a:buSzPts val="2000"/>
              <a:buFont typeface="Arial"/>
              <a:buChar char="»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rgbClr val="3A6DAF"/>
              </a:buClr>
              <a:buSzPts val="2000"/>
              <a:buFont typeface="Arial"/>
              <a:buChar char="»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rgbClr val="3A6DAF"/>
              </a:buClr>
              <a:buSzPts val="2000"/>
              <a:buFont typeface="Arial"/>
              <a:buChar char="»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rgbClr val="3A6DAF"/>
              </a:buClr>
              <a:buSzPts val="2000"/>
              <a:buFont typeface="Arial"/>
              <a:buChar char="»"/>
              <a:defRPr sz="20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57204" y="1435103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rgbClr val="3A6DAF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rgbClr val="3A6DAF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3A6DAF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rgbClr val="3A6DAF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rgbClr val="3A6DAF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rgbClr val="3A6DAF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rgbClr val="3A6DAF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rgbClr val="3A6DAF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rgbClr val="3A6DAF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 mit Überschrift" type="picTx">
  <p:cSld name="PICTURE_WITH_CAPTIO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1792288" y="5367339"/>
            <a:ext cx="5486400" cy="8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rgbClr val="3A6DAF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rgbClr val="3A6DAF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3A6DAF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rgbClr val="3A6DAF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rgbClr val="3A6DAF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rgbClr val="3A6DAF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rgbClr val="3A6DAF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rgbClr val="3A6DAF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rgbClr val="3A6DAF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250824" y="274641"/>
            <a:ext cx="11476577" cy="490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3A6DA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3A6DA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3A6DA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3A6DA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3A6DA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3A6DA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3A6DA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3A6DA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3A6DA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250824" y="981075"/>
            <a:ext cx="11476577" cy="5145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rgbClr val="3A6DA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A6DA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3A6DAF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3A6DA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3A6DA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A6DA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spcBef>
                <a:spcPts val="480"/>
              </a:spcBef>
              <a:spcAft>
                <a:spcPts val="0"/>
              </a:spcAft>
              <a:buClr>
                <a:srgbClr val="3A6DAF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3A6DA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spcBef>
                <a:spcPts val="480"/>
              </a:spcBef>
              <a:spcAft>
                <a:spcPts val="0"/>
              </a:spcAft>
              <a:buClr>
                <a:srgbClr val="3A6DAF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rgbClr val="3A6DA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 rtl="0">
              <a:spcBef>
                <a:spcPts val="480"/>
              </a:spcBef>
              <a:spcAft>
                <a:spcPts val="0"/>
              </a:spcAft>
              <a:buClr>
                <a:srgbClr val="3A6DAF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rgbClr val="3A6DA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spcBef>
                <a:spcPts val="480"/>
              </a:spcBef>
              <a:spcAft>
                <a:spcPts val="0"/>
              </a:spcAft>
              <a:buClr>
                <a:srgbClr val="3A6DAF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rgbClr val="3A6DA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spcBef>
                <a:spcPts val="480"/>
              </a:spcBef>
              <a:spcAft>
                <a:spcPts val="0"/>
              </a:spcAft>
              <a:buClr>
                <a:srgbClr val="3A6DAF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rgbClr val="3A6DA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spcBef>
                <a:spcPts val="480"/>
              </a:spcBef>
              <a:spcAft>
                <a:spcPts val="0"/>
              </a:spcAft>
              <a:buClr>
                <a:srgbClr val="3A6DAF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rgbClr val="3A6DA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" name="Google Shape;12;p1"/>
          <p:cNvCxnSpPr/>
          <p:nvPr/>
        </p:nvCxnSpPr>
        <p:spPr>
          <a:xfrm>
            <a:off x="0" y="6232124"/>
            <a:ext cx="12192000" cy="0"/>
          </a:xfrm>
          <a:prstGeom prst="straightConnector1">
            <a:avLst/>
          </a:prstGeom>
          <a:noFill/>
          <a:ln w="25400" cap="flat" cmpd="sng">
            <a:solidFill>
              <a:srgbClr val="3A6DA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13;p1"/>
          <p:cNvSpPr txBox="1"/>
          <p:nvPr/>
        </p:nvSpPr>
        <p:spPr>
          <a:xfrm>
            <a:off x="684213" y="6513513"/>
            <a:ext cx="417671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0" i="0" u="none" strike="noStrike" cap="none">
                <a:solidFill>
                  <a:srgbClr val="3A6DAF"/>
                </a:solidFill>
                <a:latin typeface="Arial"/>
                <a:ea typeface="Arial"/>
                <a:cs typeface="Arial"/>
                <a:sym typeface="Arial"/>
              </a:rPr>
              <a:t>Institute of Photogrammetry and GeoInformation</a:t>
            </a:r>
            <a:endParaRPr/>
          </a:p>
        </p:txBody>
      </p:sp>
      <p:pic>
        <p:nvPicPr>
          <p:cNvPr id="14" name="Google Shape;14;p1" descr="IPI-Logo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50825" y="6337302"/>
            <a:ext cx="401638" cy="401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116196" y="5929878"/>
            <a:ext cx="1651833" cy="116726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8749892" y="6444263"/>
            <a:ext cx="15754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 b="0" i="0" u="none" strike="noStrike" cap="none">
                <a:solidFill>
                  <a:srgbClr val="3A6DA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 b="0" i="0" u="none" strike="noStrike" cap="none">
              <a:solidFill>
                <a:srgbClr val="3A6DA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16.png"/><Relationship Id="rId5" Type="http://schemas.openxmlformats.org/officeDocument/2006/relationships/image" Target="../media/image11.jpg"/><Relationship Id="rId10" Type="http://schemas.microsoft.com/office/2007/relationships/hdphoto" Target="../media/hdphoto1.wdp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5.14467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eeexplore.ieee.org/document/9857009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ctrTitle"/>
          </p:nvPr>
        </p:nvSpPr>
        <p:spPr>
          <a:xfrm>
            <a:off x="1962775" y="57800"/>
            <a:ext cx="7772400" cy="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u="sng"/>
              <a:t>Project Seminar, 2024</a:t>
            </a:r>
            <a:endParaRPr sz="3000"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>
            <a:off x="1368449" y="1164760"/>
            <a:ext cx="9307800" cy="1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A6DAF"/>
              </a:buClr>
              <a:buSzPts val="3200"/>
              <a:buFont typeface="Arial"/>
              <a:buNone/>
            </a:pPr>
            <a:r>
              <a:rPr lang="en-GB" sz="2900" b="1"/>
              <a:t>Land Cover Classification based on Multiscale Time Series of Satellite and Aerial Images</a:t>
            </a:r>
            <a:endParaRPr sz="2500"/>
          </a:p>
        </p:txBody>
      </p:sp>
      <p:sp>
        <p:nvSpPr>
          <p:cNvPr id="63" name="Google Shape;63;p13"/>
          <p:cNvSpPr txBox="1"/>
          <p:nvPr/>
        </p:nvSpPr>
        <p:spPr>
          <a:xfrm>
            <a:off x="3540625" y="2756200"/>
            <a:ext cx="46167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 i="0" u="none" strike="noStrike" cap="none">
                <a:solidFill>
                  <a:srgbClr val="3A6DA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900" b="1" i="0" u="none" strike="noStrike" cap="none">
                <a:solidFill>
                  <a:srgbClr val="3A6DA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100" b="1" i="0" u="none" strike="noStrike" cap="none">
                <a:solidFill>
                  <a:srgbClr val="3A6DA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300" b="1" i="0" u="none" strike="noStrike" cap="none">
                <a:solidFill>
                  <a:srgbClr val="3A6DAF"/>
                </a:solidFill>
                <a:latin typeface="Arial"/>
                <a:ea typeface="Arial"/>
                <a:cs typeface="Arial"/>
                <a:sym typeface="Arial"/>
              </a:rPr>
              <a:t>          Supervisors:</a:t>
            </a:r>
            <a:endParaRPr sz="2300">
              <a:solidFill>
                <a:srgbClr val="3A6DA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3A6DAF"/>
                </a:solidFill>
                <a:latin typeface="Arial"/>
                <a:ea typeface="Arial"/>
                <a:cs typeface="Arial"/>
                <a:sym typeface="Arial"/>
              </a:rPr>
              <a:t> M.Sc. Hubert Kanyamahanga,                 </a:t>
            </a:r>
            <a:endParaRPr sz="2300">
              <a:solidFill>
                <a:srgbClr val="3A6DA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3A6DAF"/>
                </a:solidFill>
                <a:latin typeface="Arial"/>
                <a:ea typeface="Arial"/>
                <a:cs typeface="Arial"/>
                <a:sym typeface="Arial"/>
              </a:rPr>
              <a:t> Dr.-Ing. Mareike D</a:t>
            </a:r>
            <a:r>
              <a:rPr lang="en-GB" sz="2300" b="1">
                <a:solidFill>
                  <a:srgbClr val="3A6DAF"/>
                </a:solidFill>
              </a:rPr>
              <a:t>orozynski</a:t>
            </a:r>
            <a:endParaRPr sz="2300" b="1">
              <a:solidFill>
                <a:srgbClr val="3A6D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8639725" y="3910600"/>
            <a:ext cx="32037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3A6DAF"/>
                </a:solidFill>
              </a:rPr>
              <a:t>Students:</a:t>
            </a:r>
            <a:endParaRPr sz="2000" b="1">
              <a:solidFill>
                <a:srgbClr val="3A6DA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3A6DAF"/>
                </a:solidFill>
              </a:rPr>
              <a:t>Mahsa Ghandali</a:t>
            </a:r>
            <a:endParaRPr sz="2000" b="1">
              <a:solidFill>
                <a:srgbClr val="3A6DA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3A6DAF"/>
                </a:solidFill>
              </a:rPr>
              <a:t>Sunanda Menon</a:t>
            </a:r>
            <a:endParaRPr sz="2000" b="1">
              <a:solidFill>
                <a:srgbClr val="3A6DA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3A6DAF"/>
                </a:solidFill>
              </a:rPr>
              <a:t>Shiva Timilsina</a:t>
            </a:r>
            <a:endParaRPr sz="2000" b="1">
              <a:solidFill>
                <a:srgbClr val="3A6DA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3A6DAF"/>
                </a:solidFill>
              </a:rPr>
              <a:t>Mohammad Mansouri</a:t>
            </a:r>
            <a:endParaRPr sz="2000" b="1">
              <a:solidFill>
                <a:srgbClr val="3A6DA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3A6DAF"/>
                </a:solidFill>
              </a:rPr>
              <a:t>Suman Khanal</a:t>
            </a:r>
            <a:endParaRPr sz="2000" b="1">
              <a:solidFill>
                <a:srgbClr val="3A6DA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>
            <a:spLocks noGrp="1"/>
          </p:cNvSpPr>
          <p:nvPr>
            <p:ph type="title"/>
          </p:nvPr>
        </p:nvSpPr>
        <p:spPr>
          <a:xfrm>
            <a:off x="250824" y="207216"/>
            <a:ext cx="11476500" cy="490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 dirty="0"/>
              <a:t>Positive and Negative pair generation</a:t>
            </a:r>
            <a:endParaRPr sz="4000" dirty="0"/>
          </a:p>
        </p:txBody>
      </p:sp>
      <p:sp>
        <p:nvSpPr>
          <p:cNvPr id="259" name="Google Shape;259;p22"/>
          <p:cNvSpPr txBox="1">
            <a:spLocks noGrp="1"/>
          </p:cNvSpPr>
          <p:nvPr>
            <p:ph type="body" idx="1"/>
          </p:nvPr>
        </p:nvSpPr>
        <p:spPr>
          <a:xfrm>
            <a:off x="250824" y="932700"/>
            <a:ext cx="11476500" cy="514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4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>
                <a:solidFill>
                  <a:srgbClr val="3A6DAF"/>
                </a:solidFill>
              </a:rPr>
              <a:t>Data Augmentation </a:t>
            </a:r>
            <a:endParaRPr b="1" dirty="0">
              <a:solidFill>
                <a:srgbClr val="3A6DAF"/>
              </a:solidFill>
            </a:endParaRPr>
          </a:p>
          <a:p>
            <a:pPr marL="0" lvl="0" indent="0" algn="l" rtl="0">
              <a:lnSpc>
                <a:spcPct val="114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GB" sz="2400" dirty="0"/>
              <a:t>Geometric and Radiometric transformation</a:t>
            </a:r>
            <a:endParaRPr sz="2400" dirty="0"/>
          </a:p>
          <a:p>
            <a:pPr marL="3657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rgbClr val="3A6DA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GB" sz="2100" b="1" dirty="0"/>
              <a:t>Cropping randomly and resizing (20%) </a:t>
            </a:r>
            <a:endParaRPr sz="2100" b="1" dirty="0">
              <a:solidFill>
                <a:srgbClr val="3A6DAF"/>
              </a:solidFill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GB" sz="2100" b="1" dirty="0">
                <a:solidFill>
                  <a:srgbClr val="3A6DAF"/>
                </a:solidFill>
              </a:rPr>
              <a:t>Gaussian</a:t>
            </a:r>
            <a:r>
              <a:rPr lang="en-GB" sz="2100" b="1" dirty="0"/>
              <a:t> b</a:t>
            </a:r>
            <a:r>
              <a:rPr lang="en-GB" sz="2100" b="1" dirty="0">
                <a:solidFill>
                  <a:srgbClr val="3A6DAF"/>
                </a:solidFill>
              </a:rPr>
              <a:t>lur </a:t>
            </a:r>
            <a:endParaRPr sz="2100" b="1" dirty="0"/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GB" sz="2100" b="1" dirty="0"/>
              <a:t>Erasing part of image </a:t>
            </a:r>
            <a:endParaRPr sz="2100" b="1" dirty="0"/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GB" sz="2100" b="1" dirty="0">
                <a:solidFill>
                  <a:srgbClr val="3A6DAF"/>
                </a:solidFill>
              </a:rPr>
              <a:t>Brightness</a:t>
            </a:r>
            <a:r>
              <a:rPr lang="en-GB" sz="2100" b="1" dirty="0"/>
              <a:t> and contrast changes </a:t>
            </a:r>
            <a:endParaRPr sz="2100" b="1" dirty="0"/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GB" sz="2100" b="1" dirty="0"/>
              <a:t>Simulation of different lighting condition</a:t>
            </a:r>
            <a:endParaRPr sz="2100" b="1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FFE66D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solidFill>
                <a:srgbClr val="FFE66D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60" name="Google Shape;2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5574" y="829422"/>
            <a:ext cx="1108751" cy="1104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88247" y="3609438"/>
            <a:ext cx="1108750" cy="1138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0475" y="2034103"/>
            <a:ext cx="1108750" cy="1112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3875" y="2057577"/>
            <a:ext cx="1051600" cy="1065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4">
            <a:off x="9757132" y="4880675"/>
            <a:ext cx="1168999" cy="1138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34392" y="4880673"/>
            <a:ext cx="1108750" cy="11384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6" name="Google Shape;266;p22"/>
          <p:cNvCxnSpPr>
            <a:stCxn id="263" idx="0"/>
            <a:endCxn id="260" idx="2"/>
          </p:cNvCxnSpPr>
          <p:nvPr/>
        </p:nvCxnSpPr>
        <p:spPr>
          <a:xfrm rot="5400000" flipH="1" flipV="1">
            <a:off x="7028146" y="1635774"/>
            <a:ext cx="123332" cy="720275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267;p22"/>
          <p:cNvCxnSpPr>
            <a:stCxn id="262" idx="0"/>
            <a:endCxn id="260" idx="2"/>
          </p:cNvCxnSpPr>
          <p:nvPr/>
        </p:nvCxnSpPr>
        <p:spPr>
          <a:xfrm rot="16200000" flipV="1">
            <a:off x="7772471" y="1611724"/>
            <a:ext cx="99858" cy="744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8" name="Google Shape;268;p22"/>
          <p:cNvCxnSpPr>
            <a:stCxn id="265" idx="0"/>
            <a:endCxn id="261" idx="2"/>
          </p:cNvCxnSpPr>
          <p:nvPr/>
        </p:nvCxnSpPr>
        <p:spPr>
          <a:xfrm rot="5400000" flipH="1" flipV="1">
            <a:off x="9249318" y="4487370"/>
            <a:ext cx="132752" cy="653855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9" name="Google Shape;269;p22"/>
          <p:cNvCxnSpPr>
            <a:stCxn id="264" idx="3"/>
            <a:endCxn id="261" idx="2"/>
          </p:cNvCxnSpPr>
          <p:nvPr/>
        </p:nvCxnSpPr>
        <p:spPr>
          <a:xfrm rot="16200000" flipV="1">
            <a:off x="9933381" y="4457163"/>
            <a:ext cx="117493" cy="699009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0" name="Google Shape;270;p22"/>
          <p:cNvSpPr txBox="1"/>
          <p:nvPr/>
        </p:nvSpPr>
        <p:spPr>
          <a:xfrm>
            <a:off x="6971475" y="3183750"/>
            <a:ext cx="13380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3A6DAF"/>
                </a:solidFill>
              </a:rPr>
              <a:t>Aerial</a:t>
            </a:r>
            <a:endParaRPr sz="2800">
              <a:solidFill>
                <a:srgbClr val="3A6DAF"/>
              </a:solidFill>
            </a:endParaRPr>
          </a:p>
        </p:txBody>
      </p:sp>
      <p:sp>
        <p:nvSpPr>
          <p:cNvPr id="271" name="Google Shape;271;p22"/>
          <p:cNvSpPr txBox="1"/>
          <p:nvPr/>
        </p:nvSpPr>
        <p:spPr>
          <a:xfrm>
            <a:off x="7255475" y="5053698"/>
            <a:ext cx="13380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rgbClr val="3A6DAF"/>
                </a:solidFill>
              </a:rPr>
              <a:t>SITS</a:t>
            </a:r>
            <a:endParaRPr sz="2800" dirty="0">
              <a:solidFill>
                <a:srgbClr val="3A6DA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65976B-B925-C817-F919-1FFA5A0B0C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34225" y="2074915"/>
            <a:ext cx="1111374" cy="1111374"/>
          </a:xfrm>
          <a:prstGeom prst="rect">
            <a:avLst/>
          </a:prstGeom>
          <a:effectLst>
            <a:glow>
              <a:schemeClr val="accent1"/>
            </a:glow>
            <a:softEdge rad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5B5FF8-1D3C-EAA4-BD0D-021114DD3D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CrisscrossEtching trans="33000" pressure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06686" y="2070283"/>
            <a:ext cx="1120638" cy="1120638"/>
          </a:xfrm>
          <a:prstGeom prst="rect">
            <a:avLst/>
          </a:prstGeom>
        </p:spPr>
      </p:pic>
      <p:cxnSp>
        <p:nvCxnSpPr>
          <p:cNvPr id="6" name="Google Shape;267;p22">
            <a:extLst>
              <a:ext uri="{FF2B5EF4-FFF2-40B4-BE49-F238E27FC236}">
                <a16:creationId xmlns:a16="http://schemas.microsoft.com/office/drawing/2014/main" id="{083D49FD-D8AD-DDA1-C5C5-10C09AAC09D6}"/>
              </a:ext>
            </a:extLst>
          </p:cNvPr>
          <p:cNvCxnSpPr>
            <a:cxnSpLocks/>
            <a:stCxn id="18" idx="2"/>
            <a:endCxn id="4" idx="0"/>
          </p:cNvCxnSpPr>
          <p:nvPr/>
        </p:nvCxnSpPr>
        <p:spPr>
          <a:xfrm rot="5400000">
            <a:off x="9925764" y="1642110"/>
            <a:ext cx="196954" cy="668657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4118BA3-AD70-E092-F947-6EFF71E945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72392" y="705608"/>
            <a:ext cx="1172353" cy="1172353"/>
          </a:xfrm>
          <a:prstGeom prst="rect">
            <a:avLst/>
          </a:prstGeom>
        </p:spPr>
      </p:pic>
      <p:cxnSp>
        <p:nvCxnSpPr>
          <p:cNvPr id="20" name="Google Shape;267;p22">
            <a:extLst>
              <a:ext uri="{FF2B5EF4-FFF2-40B4-BE49-F238E27FC236}">
                <a16:creationId xmlns:a16="http://schemas.microsoft.com/office/drawing/2014/main" id="{840EC487-6010-41F0-AA46-7E4992686131}"/>
              </a:ext>
            </a:extLst>
          </p:cNvPr>
          <p:cNvCxnSpPr>
            <a:cxnSpLocks/>
            <a:stCxn id="5" idx="0"/>
            <a:endCxn id="18" idx="2"/>
          </p:cNvCxnSpPr>
          <p:nvPr/>
        </p:nvCxnSpPr>
        <p:spPr>
          <a:xfrm rot="16200000" flipV="1">
            <a:off x="10666626" y="1569904"/>
            <a:ext cx="192322" cy="808436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268;p22">
            <a:extLst>
              <a:ext uri="{FF2B5EF4-FFF2-40B4-BE49-F238E27FC236}">
                <a16:creationId xmlns:a16="http://schemas.microsoft.com/office/drawing/2014/main" id="{B6C7E908-C561-EF34-40A2-E9E0FB183376}"/>
              </a:ext>
            </a:extLst>
          </p:cNvPr>
          <p:cNvCxnSpPr>
            <a:cxnSpLocks/>
            <a:stCxn id="4" idx="2"/>
            <a:endCxn id="262" idx="2"/>
          </p:cNvCxnSpPr>
          <p:nvPr/>
        </p:nvCxnSpPr>
        <p:spPr>
          <a:xfrm rot="5400000" flipH="1">
            <a:off x="8922666" y="2419043"/>
            <a:ext cx="39430" cy="1495062"/>
          </a:xfrm>
          <a:prstGeom prst="curvedConnector3">
            <a:avLst>
              <a:gd name="adj1" fmla="val -579762"/>
            </a:avLst>
          </a:prstGeom>
          <a:ln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6" name="Google Shape;268;p22">
            <a:extLst>
              <a:ext uri="{FF2B5EF4-FFF2-40B4-BE49-F238E27FC236}">
                <a16:creationId xmlns:a16="http://schemas.microsoft.com/office/drawing/2014/main" id="{852C8347-2D66-7E4A-E212-83F5A5430A98}"/>
              </a:ext>
            </a:extLst>
          </p:cNvPr>
          <p:cNvCxnSpPr>
            <a:cxnSpLocks/>
            <a:stCxn id="5" idx="2"/>
            <a:endCxn id="262" idx="2"/>
          </p:cNvCxnSpPr>
          <p:nvPr/>
        </p:nvCxnSpPr>
        <p:spPr>
          <a:xfrm rot="5400000" flipH="1">
            <a:off x="9658897" y="1682813"/>
            <a:ext cx="44062" cy="2972155"/>
          </a:xfrm>
          <a:prstGeom prst="curvedConnector3">
            <a:avLst>
              <a:gd name="adj1" fmla="val -518814"/>
            </a:avLst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3"/>
          <p:cNvSpPr txBox="1">
            <a:spLocks noGrp="1"/>
          </p:cNvSpPr>
          <p:nvPr>
            <p:ph type="title"/>
          </p:nvPr>
        </p:nvSpPr>
        <p:spPr>
          <a:xfrm>
            <a:off x="250824" y="187966"/>
            <a:ext cx="11476500" cy="490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 b="1" dirty="0">
                <a:solidFill>
                  <a:srgbClr val="3A6DAF"/>
                </a:solidFill>
              </a:rPr>
              <a:t>Contra</a:t>
            </a:r>
            <a:r>
              <a:rPr lang="en-GB" sz="2800" b="1" dirty="0"/>
              <a:t>s</a:t>
            </a:r>
            <a:r>
              <a:rPr lang="en-GB" sz="2800" b="1" dirty="0">
                <a:solidFill>
                  <a:srgbClr val="3A6DAF"/>
                </a:solidFill>
              </a:rPr>
              <a:t>tive learning loss</a:t>
            </a:r>
            <a:r>
              <a:rPr lang="en-GB" sz="2800" b="0" dirty="0"/>
              <a:t> </a:t>
            </a:r>
            <a:endParaRPr sz="2800" dirty="0"/>
          </a:p>
        </p:txBody>
      </p:sp>
      <p:sp>
        <p:nvSpPr>
          <p:cNvPr id="278" name="Google Shape;278;p23"/>
          <p:cNvSpPr txBox="1">
            <a:spLocks noGrp="1"/>
          </p:cNvSpPr>
          <p:nvPr>
            <p:ph type="body" idx="1"/>
          </p:nvPr>
        </p:nvSpPr>
        <p:spPr>
          <a:xfrm>
            <a:off x="250825" y="856500"/>
            <a:ext cx="11476500" cy="5262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4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rgbClr val="3A6DAF"/>
              </a:solidFill>
            </a:endParaRPr>
          </a:p>
          <a:p>
            <a:pPr marL="0" lvl="0" indent="0" algn="l" rtl="0">
              <a:lnSpc>
                <a:spcPct val="114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 dirty="0"/>
          </a:p>
          <a:p>
            <a:pPr marL="0" lvl="0" indent="0" algn="l" rtl="0">
              <a:lnSpc>
                <a:spcPct val="114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 dirty="0"/>
          </a:p>
          <a:p>
            <a:pPr marL="0" lvl="0" indent="0" algn="l" rtl="0">
              <a:lnSpc>
                <a:spcPct val="114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 dirty="0"/>
          </a:p>
          <a:p>
            <a:pPr marL="0" lvl="0" indent="0" algn="l" rtl="0">
              <a:lnSpc>
                <a:spcPct val="114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 dirty="0"/>
          </a:p>
          <a:p>
            <a:pPr marL="457200" lvl="0" indent="-374650" algn="l" rtl="0">
              <a:lnSpc>
                <a:spcPct val="11475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•"/>
            </a:pPr>
            <a:r>
              <a:rPr lang="en-GB" sz="2300" b="1" dirty="0"/>
              <a:t>l </a:t>
            </a:r>
            <a:r>
              <a:rPr lang="en-GB" sz="2300" b="1" baseline="-25000" dirty="0"/>
              <a:t>i, j </a:t>
            </a:r>
            <a:r>
              <a:rPr lang="en-GB" sz="2300" baseline="-25000" dirty="0"/>
              <a:t> </a:t>
            </a:r>
            <a:r>
              <a:rPr lang="en-GB" sz="2300" dirty="0">
                <a:latin typeface="Calibri"/>
                <a:ea typeface="Calibri"/>
                <a:cs typeface="Calibri"/>
                <a:sym typeface="Calibri"/>
              </a:rPr>
              <a:t> : Loss for the image positive pair (i, j)</a:t>
            </a:r>
            <a:endParaRPr sz="23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4650" algn="l" rtl="0">
              <a:lnSpc>
                <a:spcPct val="11475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•"/>
            </a:pPr>
            <a:r>
              <a:rPr lang="en-GB" sz="2300" b="1" dirty="0">
                <a:latin typeface="Calibri"/>
                <a:ea typeface="Calibri"/>
                <a:cs typeface="Calibri"/>
                <a:sym typeface="Calibri"/>
              </a:rPr>
              <a:t>sim (</a:t>
            </a:r>
            <a:r>
              <a:rPr lang="en-GB" sz="2300" b="1" dirty="0"/>
              <a:t>z</a:t>
            </a:r>
            <a:r>
              <a:rPr lang="en-GB" sz="2300" b="1" baseline="-25000" dirty="0"/>
              <a:t>i </a:t>
            </a:r>
            <a:r>
              <a:rPr lang="en-GB" sz="2300" b="1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2300" b="1" dirty="0"/>
              <a:t>z</a:t>
            </a:r>
            <a:r>
              <a:rPr lang="en-GB" sz="2300" b="1" baseline="-25000" dirty="0"/>
              <a:t>j  </a:t>
            </a:r>
            <a:r>
              <a:rPr lang="en-GB" sz="2300" b="1" dirty="0"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en-GB" sz="2300" dirty="0">
                <a:latin typeface="Calibri"/>
                <a:ea typeface="Calibri"/>
                <a:cs typeface="Calibri"/>
                <a:sym typeface="Calibri"/>
              </a:rPr>
              <a:t>: Similarity measure between feature vectors z</a:t>
            </a:r>
            <a:r>
              <a:rPr lang="en-GB" sz="2700" baseline="-25000" dirty="0">
                <a:latin typeface="Calibri"/>
                <a:ea typeface="Calibri"/>
                <a:cs typeface="Calibri"/>
                <a:sym typeface="Calibri"/>
              </a:rPr>
              <a:t>i​</a:t>
            </a:r>
            <a:r>
              <a:rPr lang="en-GB" sz="2300" dirty="0">
                <a:latin typeface="Calibri"/>
                <a:ea typeface="Calibri"/>
                <a:cs typeface="Calibri"/>
                <a:sym typeface="Calibri"/>
              </a:rPr>
              <a:t> and z</a:t>
            </a:r>
            <a:r>
              <a:rPr lang="en-GB" baseline="-25000" dirty="0"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en-GB" sz="2300" dirty="0">
                <a:latin typeface="Calibri"/>
                <a:ea typeface="Calibri"/>
                <a:cs typeface="Calibri"/>
                <a:sym typeface="Calibri"/>
              </a:rPr>
              <a:t>​ (cosine similarity)</a:t>
            </a:r>
            <a:endParaRPr sz="23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4650" algn="l" rtl="0">
              <a:lnSpc>
                <a:spcPct val="11475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•"/>
            </a:pPr>
            <a:r>
              <a:rPr lang="en-GB" sz="2300" b="1" dirty="0">
                <a:latin typeface="Calibri"/>
                <a:ea typeface="Calibri"/>
                <a:cs typeface="Calibri"/>
                <a:sym typeface="Calibri"/>
              </a:rPr>
              <a:t>τ</a:t>
            </a:r>
            <a:r>
              <a:rPr lang="en-GB" sz="2300" dirty="0">
                <a:latin typeface="Calibri"/>
                <a:ea typeface="Calibri"/>
                <a:cs typeface="Calibri"/>
                <a:sym typeface="Calibri"/>
              </a:rPr>
              <a:t>: Temperature parameter that scales the similarities</a:t>
            </a:r>
            <a:endParaRPr sz="23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4650" algn="l" rtl="0">
              <a:lnSpc>
                <a:spcPct val="11475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•"/>
            </a:pPr>
            <a:r>
              <a:rPr lang="en-GB" sz="2300" b="1" dirty="0">
                <a:latin typeface="Calibri"/>
                <a:ea typeface="Calibri"/>
                <a:cs typeface="Calibri"/>
                <a:sym typeface="Calibri"/>
              </a:rPr>
              <a:t>2N</a:t>
            </a:r>
            <a:r>
              <a:rPr lang="en-GB" sz="2300" dirty="0">
                <a:latin typeface="Calibri"/>
                <a:ea typeface="Calibri"/>
                <a:cs typeface="Calibri"/>
                <a:sym typeface="Calibri"/>
              </a:rPr>
              <a:t>: Total number of images in the batch</a:t>
            </a:r>
            <a:endParaRPr sz="23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4650" algn="l" rtl="0">
              <a:lnSpc>
                <a:spcPct val="11475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•"/>
            </a:pPr>
            <a:r>
              <a:rPr lang="en-GB" sz="2300" b="1" dirty="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GB" sz="2300" b="1" baseline="-25000" dirty="0">
                <a:latin typeface="Calibri"/>
                <a:ea typeface="Calibri"/>
                <a:cs typeface="Calibri"/>
                <a:sym typeface="Calibri"/>
              </a:rPr>
              <a:t>[k≠i]</a:t>
            </a:r>
            <a:r>
              <a:rPr lang="en-GB" sz="2300" b="1" baseline="-25000" dirty="0"/>
              <a:t>  </a:t>
            </a:r>
            <a:r>
              <a:rPr lang="en-GB" sz="2300" dirty="0">
                <a:latin typeface="Calibri"/>
                <a:ea typeface="Calibri"/>
                <a:cs typeface="Calibri"/>
                <a:sym typeface="Calibri"/>
              </a:rPr>
              <a:t>: Indicator function that equals 1 if k≠i, and 0 otherwise</a:t>
            </a:r>
            <a:endParaRPr sz="23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4650" algn="l" rtl="0">
              <a:lnSpc>
                <a:spcPct val="11475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•"/>
            </a:pPr>
            <a:r>
              <a:rPr lang="en-GB" sz="2300" b="1" dirty="0">
                <a:latin typeface="Calibri"/>
                <a:ea typeface="Calibri"/>
                <a:cs typeface="Calibri"/>
                <a:sym typeface="Calibri"/>
              </a:rPr>
              <a:t>exp(⋅) </a:t>
            </a:r>
            <a:r>
              <a:rPr lang="en-GB" sz="2300" dirty="0">
                <a:latin typeface="Calibri"/>
                <a:ea typeface="Calibri"/>
                <a:cs typeface="Calibri"/>
                <a:sym typeface="Calibri"/>
              </a:rPr>
              <a:t>: Exponential function</a:t>
            </a:r>
            <a:endParaRPr sz="23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79" name="Google Shape;27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756" y="987127"/>
            <a:ext cx="8751101" cy="168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4"/>
          <p:cNvSpPr txBox="1">
            <a:spLocks noGrp="1"/>
          </p:cNvSpPr>
          <p:nvPr>
            <p:ph type="title"/>
          </p:nvPr>
        </p:nvSpPr>
        <p:spPr>
          <a:xfrm>
            <a:off x="250824" y="274641"/>
            <a:ext cx="11476500" cy="490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400"/>
              <a:t>Data</a:t>
            </a:r>
            <a:endParaRPr sz="3300"/>
          </a:p>
        </p:txBody>
      </p:sp>
      <p:pic>
        <p:nvPicPr>
          <p:cNvPr id="286" name="Google Shape;286;p24"/>
          <p:cNvPicPr preferRelativeResize="0"/>
          <p:nvPr/>
        </p:nvPicPr>
        <p:blipFill rotWithShape="1">
          <a:blip r:embed="rId3">
            <a:alphaModFix/>
          </a:blip>
          <a:srcRect l="12235" t="14301" r="12745" b="5351"/>
          <a:stretch/>
        </p:blipFill>
        <p:spPr>
          <a:xfrm>
            <a:off x="6126550" y="1719062"/>
            <a:ext cx="5481211" cy="366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4"/>
          <p:cNvPicPr preferRelativeResize="0"/>
          <p:nvPr/>
        </p:nvPicPr>
        <p:blipFill rotWithShape="1">
          <a:blip r:embed="rId4">
            <a:alphaModFix/>
          </a:blip>
          <a:srcRect l="12228" t="14306" r="12753" b="4452"/>
          <a:stretch/>
        </p:blipFill>
        <p:spPr>
          <a:xfrm>
            <a:off x="529200" y="1698698"/>
            <a:ext cx="5481201" cy="3709754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4"/>
          <p:cNvSpPr txBox="1"/>
          <p:nvPr/>
        </p:nvSpPr>
        <p:spPr>
          <a:xfrm>
            <a:off x="2112675" y="1070125"/>
            <a:ext cx="2193900" cy="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3A6DAF"/>
                </a:solidFill>
              </a:rPr>
              <a:t>Pre-training</a:t>
            </a:r>
            <a:endParaRPr sz="2800">
              <a:solidFill>
                <a:srgbClr val="3A6DAF"/>
              </a:solidFill>
            </a:endParaRPr>
          </a:p>
        </p:txBody>
      </p:sp>
      <p:sp>
        <p:nvSpPr>
          <p:cNvPr id="289" name="Google Shape;289;p24"/>
          <p:cNvSpPr txBox="1"/>
          <p:nvPr/>
        </p:nvSpPr>
        <p:spPr>
          <a:xfrm>
            <a:off x="7714700" y="1128925"/>
            <a:ext cx="23049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3A6DAF"/>
                </a:solidFill>
              </a:rPr>
              <a:t>Fine-Tuning</a:t>
            </a:r>
            <a:endParaRPr sz="2800">
              <a:solidFill>
                <a:srgbClr val="3A6DAF"/>
              </a:solidFill>
            </a:endParaRPr>
          </a:p>
        </p:txBody>
      </p:sp>
      <p:sp>
        <p:nvSpPr>
          <p:cNvPr id="290" name="Google Shape;290;p24"/>
          <p:cNvSpPr txBox="1"/>
          <p:nvPr/>
        </p:nvSpPr>
        <p:spPr>
          <a:xfrm>
            <a:off x="2112675" y="5341500"/>
            <a:ext cx="34338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A6DAF"/>
                </a:solidFill>
              </a:rPr>
              <a:t>9322 Patches</a:t>
            </a:r>
            <a:endParaRPr sz="2200" b="1">
              <a:solidFill>
                <a:srgbClr val="3A6DAF"/>
              </a:solidFill>
            </a:endParaRPr>
          </a:p>
        </p:txBody>
      </p:sp>
      <p:sp>
        <p:nvSpPr>
          <p:cNvPr id="291" name="Google Shape;291;p24"/>
          <p:cNvSpPr txBox="1"/>
          <p:nvPr/>
        </p:nvSpPr>
        <p:spPr>
          <a:xfrm>
            <a:off x="7714700" y="5390250"/>
            <a:ext cx="24807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 b="1">
                <a:solidFill>
                  <a:srgbClr val="3A6DAF"/>
                </a:solidFill>
              </a:rPr>
              <a:t>2077 Patches</a:t>
            </a:r>
            <a:endParaRPr sz="2200" b="1">
              <a:solidFill>
                <a:srgbClr val="3A6DAF"/>
              </a:solidFill>
            </a:endParaRPr>
          </a:p>
        </p:txBody>
      </p:sp>
      <p:sp>
        <p:nvSpPr>
          <p:cNvPr id="292" name="Google Shape;292;p24"/>
          <p:cNvSpPr txBox="1"/>
          <p:nvPr/>
        </p:nvSpPr>
        <p:spPr>
          <a:xfrm>
            <a:off x="293975" y="540925"/>
            <a:ext cx="20697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200" b="1" u="sng">
                <a:solidFill>
                  <a:srgbClr val="3A6DAF"/>
                </a:solidFill>
              </a:rPr>
              <a:t>Hameln:</a:t>
            </a:r>
            <a:endParaRPr sz="2800">
              <a:solidFill>
                <a:srgbClr val="3A6DA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5"/>
          <p:cNvSpPr txBox="1">
            <a:spLocks noGrp="1"/>
          </p:cNvSpPr>
          <p:nvPr>
            <p:ph type="title"/>
          </p:nvPr>
        </p:nvSpPr>
        <p:spPr>
          <a:xfrm>
            <a:off x="250824" y="67391"/>
            <a:ext cx="11476500" cy="490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   </a:t>
            </a:r>
            <a:r>
              <a:rPr lang="en-GB" sz="3400"/>
              <a:t>Data</a:t>
            </a:r>
            <a:endParaRPr sz="2800"/>
          </a:p>
        </p:txBody>
      </p:sp>
      <p:sp>
        <p:nvSpPr>
          <p:cNvPr id="299" name="Google Shape;299;p25"/>
          <p:cNvSpPr txBox="1">
            <a:spLocks noGrp="1"/>
          </p:cNvSpPr>
          <p:nvPr>
            <p:ph type="body" idx="1"/>
          </p:nvPr>
        </p:nvSpPr>
        <p:spPr>
          <a:xfrm>
            <a:off x="250824" y="946275"/>
            <a:ext cx="11476500" cy="514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300" name="Google Shape;300;p25"/>
          <p:cNvSpPr txBox="1"/>
          <p:nvPr/>
        </p:nvSpPr>
        <p:spPr>
          <a:xfrm>
            <a:off x="-70487" y="3620825"/>
            <a:ext cx="9960300" cy="15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3A6DAF"/>
              </a:solidFill>
            </a:endParaRPr>
          </a:p>
        </p:txBody>
      </p:sp>
      <p:sp>
        <p:nvSpPr>
          <p:cNvPr id="301" name="Google Shape;301;p25"/>
          <p:cNvSpPr txBox="1"/>
          <p:nvPr/>
        </p:nvSpPr>
        <p:spPr>
          <a:xfrm>
            <a:off x="5791075" y="1022750"/>
            <a:ext cx="6145500" cy="26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360"/>
              </a:spcBef>
              <a:spcAft>
                <a:spcPts val="0"/>
              </a:spcAft>
              <a:buClr>
                <a:srgbClr val="3A6DAF"/>
              </a:buClr>
              <a:buSzPts val="2800"/>
              <a:buChar char="❖"/>
            </a:pPr>
            <a:r>
              <a:rPr lang="en-GB" sz="2800" dirty="0">
                <a:solidFill>
                  <a:srgbClr val="3A6DAF"/>
                </a:solidFill>
              </a:rPr>
              <a:t>Aerial</a:t>
            </a:r>
            <a:endParaRPr sz="2800" dirty="0">
              <a:solidFill>
                <a:srgbClr val="3A6DAF"/>
              </a:solidFill>
            </a:endParaRPr>
          </a:p>
          <a:p>
            <a:pPr marL="914400" lvl="0" indent="-406400" algn="l" rtl="0">
              <a:spcBef>
                <a:spcPts val="0"/>
              </a:spcBef>
              <a:spcAft>
                <a:spcPts val="0"/>
              </a:spcAft>
              <a:buClr>
                <a:srgbClr val="3A6DAF"/>
              </a:buClr>
              <a:buSzPts val="2800"/>
              <a:buChar char="➢"/>
            </a:pPr>
            <a:r>
              <a:rPr lang="en-GB" sz="2800" dirty="0">
                <a:solidFill>
                  <a:srgbClr val="3A6DAF"/>
                </a:solidFill>
              </a:rPr>
              <a:t>Mono-Temporal</a:t>
            </a:r>
            <a:endParaRPr sz="2800" dirty="0">
              <a:solidFill>
                <a:srgbClr val="3A6DAF"/>
              </a:solidFill>
            </a:endParaRPr>
          </a:p>
          <a:p>
            <a:pPr marL="914400" lvl="0" indent="-406400" algn="l" rtl="0">
              <a:spcBef>
                <a:spcPts val="0"/>
              </a:spcBef>
              <a:spcAft>
                <a:spcPts val="0"/>
              </a:spcAft>
              <a:buClr>
                <a:srgbClr val="3A6DAF"/>
              </a:buClr>
              <a:buSzPts val="2800"/>
              <a:buChar char="➢"/>
            </a:pPr>
            <a:r>
              <a:rPr lang="en-GB" sz="2800" dirty="0">
                <a:solidFill>
                  <a:srgbClr val="3A6DAF"/>
                </a:solidFill>
              </a:rPr>
              <a:t>GSD: 0.2 m</a:t>
            </a:r>
            <a:endParaRPr sz="2800" dirty="0">
              <a:solidFill>
                <a:srgbClr val="3A6DAF"/>
              </a:solidFill>
            </a:endParaRPr>
          </a:p>
          <a:p>
            <a:pPr marL="914400" lvl="0" indent="-406400" algn="l" rtl="0">
              <a:spcBef>
                <a:spcPts val="0"/>
              </a:spcBef>
              <a:spcAft>
                <a:spcPts val="0"/>
              </a:spcAft>
              <a:buClr>
                <a:srgbClr val="3A6DAF"/>
              </a:buClr>
              <a:buSzPts val="2800"/>
              <a:buChar char="➢"/>
            </a:pPr>
            <a:r>
              <a:rPr lang="en-GB" sz="2800" dirty="0">
                <a:solidFill>
                  <a:srgbClr val="3A6DAF"/>
                </a:solidFill>
              </a:rPr>
              <a:t>Channels: 4(R,G,B,IR)</a:t>
            </a:r>
            <a:endParaRPr sz="2800" dirty="0">
              <a:solidFill>
                <a:srgbClr val="3A6DAF"/>
              </a:solidFill>
            </a:endParaRPr>
          </a:p>
          <a:p>
            <a:pPr marL="914400" lvl="0" indent="-406400" algn="l" rtl="0">
              <a:spcBef>
                <a:spcPts val="0"/>
              </a:spcBef>
              <a:spcAft>
                <a:spcPts val="0"/>
              </a:spcAft>
              <a:buClr>
                <a:srgbClr val="3A6DAF"/>
              </a:buClr>
              <a:buSzPts val="2800"/>
              <a:buChar char="➢"/>
            </a:pPr>
            <a:r>
              <a:rPr lang="en-GB" sz="2800" dirty="0">
                <a:solidFill>
                  <a:srgbClr val="3A6DAF"/>
                </a:solidFill>
              </a:rPr>
              <a:t>Patch size: 512*512 pixels </a:t>
            </a:r>
            <a:endParaRPr sz="2800" dirty="0">
              <a:solidFill>
                <a:srgbClr val="3A6DA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rgbClr val="3A6DAF"/>
              </a:solidFill>
            </a:endParaRPr>
          </a:p>
        </p:txBody>
      </p:sp>
      <p:sp>
        <p:nvSpPr>
          <p:cNvPr id="302" name="Google Shape;302;p25"/>
          <p:cNvSpPr txBox="1"/>
          <p:nvPr/>
        </p:nvSpPr>
        <p:spPr>
          <a:xfrm>
            <a:off x="598725" y="4558400"/>
            <a:ext cx="53709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800">
              <a:solidFill>
                <a:srgbClr val="3A6DAF"/>
              </a:solidFill>
            </a:endParaRPr>
          </a:p>
        </p:txBody>
      </p:sp>
      <p:sp>
        <p:nvSpPr>
          <p:cNvPr id="303" name="Google Shape;303;p25"/>
          <p:cNvSpPr txBox="1"/>
          <p:nvPr/>
        </p:nvSpPr>
        <p:spPr>
          <a:xfrm>
            <a:off x="250825" y="292900"/>
            <a:ext cx="21771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u="sng">
                <a:solidFill>
                  <a:srgbClr val="3A6DAF"/>
                </a:solidFill>
              </a:rPr>
              <a:t>Hameln:</a:t>
            </a:r>
            <a:endParaRPr sz="3200" b="1" u="sng">
              <a:solidFill>
                <a:srgbClr val="3A6DAF"/>
              </a:solidFill>
            </a:endParaRPr>
          </a:p>
        </p:txBody>
      </p:sp>
      <p:sp>
        <p:nvSpPr>
          <p:cNvPr id="304" name="Google Shape;304;p25"/>
          <p:cNvSpPr txBox="1"/>
          <p:nvPr/>
        </p:nvSpPr>
        <p:spPr>
          <a:xfrm>
            <a:off x="598724" y="1022750"/>
            <a:ext cx="5497275" cy="30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360"/>
              </a:spcBef>
              <a:spcAft>
                <a:spcPts val="0"/>
              </a:spcAft>
              <a:buClr>
                <a:srgbClr val="3A6DAF"/>
              </a:buClr>
              <a:buSzPts val="2800"/>
              <a:buChar char="❖"/>
            </a:pPr>
            <a:r>
              <a:rPr lang="en-GB" sz="2800" dirty="0">
                <a:solidFill>
                  <a:srgbClr val="3A6DAF"/>
                </a:solidFill>
              </a:rPr>
              <a:t>SITS </a:t>
            </a:r>
            <a:endParaRPr sz="2800" dirty="0">
              <a:solidFill>
                <a:srgbClr val="3A6DAF"/>
              </a:solidFill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rgbClr val="3A6DAF"/>
              </a:buClr>
              <a:buSzPts val="1800"/>
              <a:buChar char="➢"/>
            </a:pPr>
            <a:r>
              <a:rPr lang="en-GB" sz="2800" dirty="0">
                <a:solidFill>
                  <a:srgbClr val="3A6DAF"/>
                </a:solidFill>
              </a:rPr>
              <a:t>Feb - Nov</a:t>
            </a:r>
            <a:endParaRPr sz="2800" dirty="0">
              <a:solidFill>
                <a:srgbClr val="3A6DAF"/>
              </a:solidFill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rgbClr val="3A6DAF"/>
              </a:buClr>
              <a:buSzPts val="1800"/>
              <a:buChar char="➢"/>
            </a:pPr>
            <a:r>
              <a:rPr lang="en-GB" sz="2800" dirty="0">
                <a:solidFill>
                  <a:srgbClr val="3A6DAF"/>
                </a:solidFill>
              </a:rPr>
              <a:t>GSD: 10 m</a:t>
            </a:r>
            <a:endParaRPr sz="2800" dirty="0">
              <a:solidFill>
                <a:srgbClr val="3A6DAF"/>
              </a:solidFill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rgbClr val="3A6DAF"/>
              </a:buClr>
              <a:buSzPts val="1800"/>
              <a:buChar char="➢"/>
            </a:pPr>
            <a:r>
              <a:rPr lang="en-GB" sz="2800" dirty="0">
                <a:solidFill>
                  <a:srgbClr val="3A6DAF"/>
                </a:solidFill>
              </a:rPr>
              <a:t>Channels: 10</a:t>
            </a:r>
            <a:endParaRPr sz="2800" dirty="0">
              <a:solidFill>
                <a:srgbClr val="3A6DAF"/>
              </a:solidFill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rgbClr val="3A6DAF"/>
              </a:buClr>
              <a:buSzPts val="1800"/>
              <a:buChar char="➢"/>
            </a:pPr>
            <a:r>
              <a:rPr lang="en-GB" sz="2800" dirty="0">
                <a:solidFill>
                  <a:srgbClr val="3A6DAF"/>
                </a:solidFill>
              </a:rPr>
              <a:t>Patch size: 40*40 pixels</a:t>
            </a:r>
            <a:endParaRPr sz="2800" dirty="0">
              <a:solidFill>
                <a:srgbClr val="3A6DAF"/>
              </a:solidFill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rgbClr val="3A6DAF"/>
              </a:buClr>
              <a:buSzPts val="1800"/>
              <a:buChar char="➢"/>
            </a:pPr>
            <a:r>
              <a:rPr lang="en-GB" sz="2800" dirty="0">
                <a:solidFill>
                  <a:srgbClr val="3A6DAF"/>
                </a:solidFill>
              </a:rPr>
              <a:t>length of time series:8</a:t>
            </a:r>
            <a:endParaRPr sz="2800" dirty="0">
              <a:solidFill>
                <a:srgbClr val="3A6DAF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rgbClr val="3A6DAF"/>
                </a:solidFill>
              </a:rPr>
              <a:t> </a:t>
            </a:r>
            <a:endParaRPr sz="2800" dirty="0">
              <a:solidFill>
                <a:srgbClr val="3A6DAF"/>
              </a:solidFill>
            </a:endParaRPr>
          </a:p>
        </p:txBody>
      </p:sp>
      <p:pic>
        <p:nvPicPr>
          <p:cNvPr id="305" name="Google Shape;30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075" y="5116400"/>
            <a:ext cx="884750" cy="8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3175" y="4942498"/>
            <a:ext cx="884750" cy="884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8325" y="4849925"/>
            <a:ext cx="884750" cy="8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29152" y="4507699"/>
            <a:ext cx="933175" cy="93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06149" y="4686600"/>
            <a:ext cx="884750" cy="8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58413" y="4396721"/>
            <a:ext cx="884750" cy="881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39900" y="4157283"/>
            <a:ext cx="884750" cy="880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07813" y="3944667"/>
            <a:ext cx="933175" cy="929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23100" y="3807675"/>
            <a:ext cx="2017299" cy="19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5"/>
          <p:cNvSpPr txBox="1"/>
          <p:nvPr/>
        </p:nvSpPr>
        <p:spPr>
          <a:xfrm>
            <a:off x="3003038" y="5734675"/>
            <a:ext cx="1795500" cy="1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A6DAF"/>
                </a:solidFill>
              </a:rPr>
              <a:t>Time series</a:t>
            </a:r>
            <a:endParaRPr sz="2200" b="1">
              <a:solidFill>
                <a:srgbClr val="3A6DAF"/>
              </a:solidFill>
            </a:endParaRPr>
          </a:p>
        </p:txBody>
      </p:sp>
      <p:sp>
        <p:nvSpPr>
          <p:cNvPr id="315" name="Google Shape;315;p25"/>
          <p:cNvSpPr txBox="1"/>
          <p:nvPr/>
        </p:nvSpPr>
        <p:spPr>
          <a:xfrm>
            <a:off x="8047900" y="5734675"/>
            <a:ext cx="2853300" cy="1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>
                <a:solidFill>
                  <a:srgbClr val="3A6DAF"/>
                </a:solidFill>
              </a:rPr>
              <a:t>Aerial patch</a:t>
            </a:r>
            <a:endParaRPr sz="2100" b="1">
              <a:solidFill>
                <a:srgbClr val="3A6DA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6"/>
          <p:cNvSpPr txBox="1">
            <a:spLocks noGrp="1"/>
          </p:cNvSpPr>
          <p:nvPr>
            <p:ph type="title"/>
          </p:nvPr>
        </p:nvSpPr>
        <p:spPr>
          <a:xfrm>
            <a:off x="250824" y="274641"/>
            <a:ext cx="11476500" cy="490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400" dirty="0"/>
              <a:t>Data</a:t>
            </a:r>
            <a:endParaRPr dirty="0"/>
          </a:p>
        </p:txBody>
      </p:sp>
      <p:sp>
        <p:nvSpPr>
          <p:cNvPr id="322" name="Google Shape;322;p26"/>
          <p:cNvSpPr txBox="1"/>
          <p:nvPr/>
        </p:nvSpPr>
        <p:spPr>
          <a:xfrm>
            <a:off x="458625" y="646775"/>
            <a:ext cx="20931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200" b="1" u="sng" dirty="0">
                <a:solidFill>
                  <a:srgbClr val="3A6DAF"/>
                </a:solidFill>
              </a:rPr>
              <a:t>FLAIR #2 </a:t>
            </a:r>
            <a:endParaRPr sz="2800" dirty="0">
              <a:solidFill>
                <a:srgbClr val="3A6DAF"/>
              </a:solidFill>
            </a:endParaRPr>
          </a:p>
        </p:txBody>
      </p:sp>
      <p:sp>
        <p:nvSpPr>
          <p:cNvPr id="323" name="Google Shape;323;p26"/>
          <p:cNvSpPr txBox="1"/>
          <p:nvPr/>
        </p:nvSpPr>
        <p:spPr>
          <a:xfrm>
            <a:off x="458625" y="1698171"/>
            <a:ext cx="7716600" cy="4005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6DAF"/>
              </a:buClr>
              <a:buSzPts val="2800"/>
              <a:buChar char="➢"/>
            </a:pPr>
            <a:r>
              <a:rPr lang="en-GB" sz="2800" dirty="0">
                <a:solidFill>
                  <a:srgbClr val="3A6DAF"/>
                </a:solidFill>
              </a:rPr>
              <a:t>Open-source dataset (France)</a:t>
            </a: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6DAF"/>
              </a:buClr>
              <a:buSzPts val="2800"/>
              <a:buChar char="➢"/>
            </a:pPr>
            <a:r>
              <a:rPr lang="en-GB" sz="2800" dirty="0">
                <a:solidFill>
                  <a:srgbClr val="3A6DAF"/>
                </a:solidFill>
              </a:rPr>
              <a:t>Task: LC classification</a:t>
            </a:r>
            <a:endParaRPr sz="2800" dirty="0">
              <a:solidFill>
                <a:srgbClr val="3A6DAF"/>
              </a:solidFill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6DAF"/>
              </a:buClr>
              <a:buSzPts val="2800"/>
              <a:buChar char="➢"/>
            </a:pPr>
            <a:r>
              <a:rPr lang="en-GB" sz="2800" dirty="0">
                <a:solidFill>
                  <a:srgbClr val="3A6DAF"/>
                </a:solidFill>
              </a:rPr>
              <a:t>Contains aerial and SITS images</a:t>
            </a: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6DAF"/>
              </a:buClr>
              <a:buSzPts val="2800"/>
              <a:buChar char="➢"/>
            </a:pPr>
            <a:r>
              <a:rPr lang="en-GB" sz="2800" dirty="0">
                <a:solidFill>
                  <a:srgbClr val="3A6DAF"/>
                </a:solidFill>
              </a:rPr>
              <a:t>Labelled dataset</a:t>
            </a:r>
            <a:endParaRPr sz="2800" dirty="0">
              <a:solidFill>
                <a:srgbClr val="3A6DAF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rgbClr val="3A6DAF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rgbClr val="3A6DAF"/>
              </a:solidFill>
            </a:endParaRPr>
          </a:p>
        </p:txBody>
      </p:sp>
      <p:pic>
        <p:nvPicPr>
          <p:cNvPr id="324" name="Google Shape;324;p26"/>
          <p:cNvPicPr preferRelativeResize="0"/>
          <p:nvPr/>
        </p:nvPicPr>
        <p:blipFill rotWithShape="1">
          <a:blip r:embed="rId3">
            <a:alphaModFix/>
          </a:blip>
          <a:srcRect l="36109" t="20578" r="18429" b="10664"/>
          <a:stretch/>
        </p:blipFill>
        <p:spPr>
          <a:xfrm>
            <a:off x="7930575" y="1342266"/>
            <a:ext cx="4016850" cy="3797158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6"/>
          <p:cNvSpPr txBox="1"/>
          <p:nvPr/>
        </p:nvSpPr>
        <p:spPr>
          <a:xfrm>
            <a:off x="8787675" y="5139425"/>
            <a:ext cx="40167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 b="1" dirty="0">
                <a:solidFill>
                  <a:srgbClr val="3A6DAF"/>
                </a:solidFill>
              </a:rPr>
              <a:t>50 areas in France</a:t>
            </a:r>
            <a:endParaRPr sz="2200" b="1" dirty="0">
              <a:solidFill>
                <a:srgbClr val="3A6DA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800" dirty="0">
              <a:solidFill>
                <a:srgbClr val="3A6DA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7"/>
          <p:cNvSpPr txBox="1">
            <a:spLocks noGrp="1"/>
          </p:cNvSpPr>
          <p:nvPr>
            <p:ph type="title"/>
          </p:nvPr>
        </p:nvSpPr>
        <p:spPr>
          <a:xfrm>
            <a:off x="250824" y="274641"/>
            <a:ext cx="11476500" cy="490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Experiments</a:t>
            </a:r>
            <a:endParaRPr/>
          </a:p>
        </p:txBody>
      </p:sp>
      <p:sp>
        <p:nvSpPr>
          <p:cNvPr id="332" name="Google Shape;332;p27"/>
          <p:cNvSpPr txBox="1">
            <a:spLocks noGrp="1"/>
          </p:cNvSpPr>
          <p:nvPr>
            <p:ph type="body" idx="1"/>
          </p:nvPr>
        </p:nvSpPr>
        <p:spPr>
          <a:xfrm>
            <a:off x="250824" y="981075"/>
            <a:ext cx="11476500" cy="514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GB" dirty="0"/>
              <a:t>SSL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GB" dirty="0"/>
              <a:t>Supervised Learning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333" name="Google Shape;333;p27"/>
          <p:cNvGraphicFramePr/>
          <p:nvPr>
            <p:extLst>
              <p:ext uri="{D42A27DB-BD31-4B8C-83A1-F6EECF244321}">
                <p14:modId xmlns:p14="http://schemas.microsoft.com/office/powerpoint/2010/main" val="960572062"/>
              </p:ext>
            </p:extLst>
          </p:nvPr>
        </p:nvGraphicFramePr>
        <p:xfrm>
          <a:off x="1084763" y="2258275"/>
          <a:ext cx="10238750" cy="1685310"/>
        </p:xfrm>
        <a:graphic>
          <a:graphicData uri="http://schemas.openxmlformats.org/drawingml/2006/table">
            <a:tbl>
              <a:tblPr>
                <a:noFill/>
                <a:tableStyleId>{F0803B8E-3277-4E39-BE74-D439A710A9A1}</a:tableStyleId>
              </a:tblPr>
              <a:tblGrid>
                <a:gridCol w="47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3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1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65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92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21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5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#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lt1"/>
                          </a:solidFill>
                        </a:rPr>
                        <a:t>Pre-Training Data</a:t>
                      </a:r>
                      <a:endParaRPr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lt1"/>
                          </a:solidFill>
                        </a:rPr>
                        <a:t>Pre-Training Epochs</a:t>
                      </a:r>
                      <a:endParaRPr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Fine-tuning Data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Fine-tuning Epochs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Batch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Temp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Baseline (FLAIR 2)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Baseline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16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Hameln 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Hameln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16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Hameln 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Hameln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0.7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34" name="Google Shape;334;p27"/>
          <p:cNvGraphicFramePr/>
          <p:nvPr/>
        </p:nvGraphicFramePr>
        <p:xfrm>
          <a:off x="6893650" y="4547875"/>
          <a:ext cx="2782850" cy="1188630"/>
        </p:xfrm>
        <a:graphic>
          <a:graphicData uri="http://schemas.openxmlformats.org/drawingml/2006/table">
            <a:tbl>
              <a:tblPr>
                <a:noFill/>
                <a:tableStyleId>{F0803B8E-3277-4E39-BE74-D439A710A9A1}</a:tableStyleId>
              </a:tblPr>
              <a:tblGrid>
                <a:gridCol w="719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#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Dataset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Epochs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Baseline</a:t>
                      </a:r>
                      <a:endParaRPr/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30</a:t>
                      </a:r>
                      <a:endParaRPr/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Hameln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50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/>
          <p:nvPr/>
        </p:nvSpPr>
        <p:spPr>
          <a:xfrm>
            <a:off x="267350" y="645575"/>
            <a:ext cx="11708400" cy="53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534670" lvl="0" indent="-457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A6DAF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3A6DAF"/>
                </a:solidFill>
              </a:rPr>
              <a:t>Optimiser: Stochastic gradient descent with learning rate of 0.001</a:t>
            </a:r>
            <a:endParaRPr sz="2800" dirty="0">
              <a:solidFill>
                <a:srgbClr val="3A6DAF"/>
              </a:solidFill>
            </a:endParaRPr>
          </a:p>
          <a:p>
            <a:pPr marL="457200" lvl="0" indent="-37973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6DAF"/>
              </a:buClr>
              <a:buSzPct val="100000"/>
              <a:buChar char="•"/>
            </a:pPr>
            <a:r>
              <a:rPr lang="en-GB" sz="2800" dirty="0">
                <a:solidFill>
                  <a:srgbClr val="3A6DAF"/>
                </a:solidFill>
              </a:rPr>
              <a:t>Supervised fine-tuning : Cross entropy loss with adjusted weights for imbalance class handling.</a:t>
            </a:r>
            <a:endParaRPr sz="2800" dirty="0">
              <a:solidFill>
                <a:srgbClr val="3A6DAF"/>
              </a:solidFill>
            </a:endParaRPr>
          </a:p>
          <a:p>
            <a:pPr marL="457200" lvl="0" indent="-37973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6DAF"/>
              </a:buClr>
              <a:buSzPct val="100000"/>
              <a:buChar char="•"/>
            </a:pPr>
            <a:r>
              <a:rPr lang="en-GB" sz="2800" dirty="0">
                <a:solidFill>
                  <a:srgbClr val="3A6DAF"/>
                </a:solidFill>
              </a:rPr>
              <a:t>Batch size: 8, 16</a:t>
            </a:r>
            <a:endParaRPr sz="2800" dirty="0">
              <a:solidFill>
                <a:srgbClr val="3A6DAF"/>
              </a:solidFill>
            </a:endParaRPr>
          </a:p>
          <a:p>
            <a:pPr marL="457200" lvl="0" indent="-37973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6DAF"/>
              </a:buClr>
              <a:buSzPct val="100000"/>
              <a:buChar char="•"/>
            </a:pPr>
            <a:r>
              <a:rPr lang="en-GB" sz="2800" dirty="0">
                <a:solidFill>
                  <a:srgbClr val="3A6DAF"/>
                </a:solidFill>
              </a:rPr>
              <a:t>Projection head: 2-layers FCN,  ReLU activation</a:t>
            </a:r>
            <a:endParaRPr sz="2800" dirty="0">
              <a:solidFill>
                <a:srgbClr val="3A6DAF"/>
              </a:solidFill>
            </a:endParaRPr>
          </a:p>
          <a:p>
            <a:pPr marL="457200" lvl="0" indent="-37973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6DAF"/>
              </a:buClr>
              <a:buSzPct val="100000"/>
              <a:buChar char="•"/>
            </a:pPr>
            <a:r>
              <a:rPr lang="en-GB" sz="2800" dirty="0">
                <a:solidFill>
                  <a:srgbClr val="3A6DAF"/>
                </a:solidFill>
              </a:rPr>
              <a:t>Temperature parameter : 0.7, 0.1</a:t>
            </a:r>
            <a:endParaRPr sz="2800" dirty="0">
              <a:solidFill>
                <a:srgbClr val="3A6DAF"/>
              </a:solidFill>
            </a:endParaRPr>
          </a:p>
          <a:p>
            <a:pPr marL="457200" lvl="0" indent="-37973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6DAF"/>
              </a:buClr>
              <a:buSzPct val="100000"/>
              <a:buChar char="•"/>
            </a:pPr>
            <a:r>
              <a:rPr lang="en-GB" sz="2800" dirty="0">
                <a:solidFill>
                  <a:srgbClr val="3A6DAF"/>
                </a:solidFill>
              </a:rPr>
              <a:t>Evaluation metrics: IoU</a:t>
            </a:r>
            <a:endParaRPr sz="2800" dirty="0">
              <a:solidFill>
                <a:srgbClr val="3A6DAF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solidFill>
                <a:srgbClr val="3A6DAF"/>
              </a:solidFill>
            </a:endParaRPr>
          </a:p>
        </p:txBody>
      </p:sp>
      <p:sp>
        <p:nvSpPr>
          <p:cNvPr id="341" name="Google Shape;341;p28"/>
          <p:cNvSpPr txBox="1">
            <a:spLocks noGrp="1"/>
          </p:cNvSpPr>
          <p:nvPr>
            <p:ph type="title"/>
          </p:nvPr>
        </p:nvSpPr>
        <p:spPr>
          <a:xfrm>
            <a:off x="357749" y="155066"/>
            <a:ext cx="11476500" cy="490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Setup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7" name="Google Shape;347;p29"/>
          <p:cNvGraphicFramePr/>
          <p:nvPr/>
        </p:nvGraphicFramePr>
        <p:xfrm>
          <a:off x="162025" y="1153450"/>
          <a:ext cx="11867950" cy="1891925"/>
        </p:xfrm>
        <a:graphic>
          <a:graphicData uri="http://schemas.openxmlformats.org/drawingml/2006/table">
            <a:tbl>
              <a:tblPr>
                <a:noFill/>
                <a:tableStyleId>{F0803B8E-3277-4E39-BE74-D439A710A9A1}</a:tableStyleId>
              </a:tblPr>
              <a:tblGrid>
                <a:gridCol w="67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3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3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5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9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1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0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300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488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78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1018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078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9872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683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#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 b="1">
                          <a:solidFill>
                            <a:schemeClr val="lt1"/>
                          </a:solidFill>
                        </a:rPr>
                        <a:t>Buildings</a:t>
                      </a:r>
                      <a:endParaRPr sz="12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b="1">
                          <a:solidFill>
                            <a:schemeClr val="lt1"/>
                          </a:solidFill>
                        </a:rPr>
                        <a:t>Underground working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b="1">
                          <a:solidFill>
                            <a:schemeClr val="lt1"/>
                          </a:solidFill>
                        </a:rPr>
                        <a:t>Loose material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b="1">
                          <a:solidFill>
                            <a:schemeClr val="lt1"/>
                          </a:solidFill>
                        </a:rPr>
                        <a:t>grass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b="1">
                          <a:solidFill>
                            <a:schemeClr val="lt1"/>
                          </a:solidFill>
                        </a:rPr>
                        <a:t>reed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b="1">
                          <a:solidFill>
                            <a:schemeClr val="lt1"/>
                          </a:solidFill>
                        </a:rPr>
                        <a:t>crop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b="1">
                          <a:solidFill>
                            <a:schemeClr val="lt1"/>
                          </a:solidFill>
                        </a:rPr>
                        <a:t>Deciduous trees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b="1">
                          <a:solidFill>
                            <a:schemeClr val="lt1"/>
                          </a:solidFill>
                        </a:rPr>
                        <a:t>Coniferous trees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b="1">
                          <a:solidFill>
                            <a:schemeClr val="lt1"/>
                          </a:solidFill>
                        </a:rPr>
                        <a:t>grove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b="1">
                          <a:solidFill>
                            <a:schemeClr val="lt1"/>
                          </a:solidFill>
                        </a:rPr>
                        <a:t>shrubbery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b="1">
                          <a:solidFill>
                            <a:schemeClr val="lt1"/>
                          </a:solidFill>
                        </a:rPr>
                        <a:t>Running water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b="1">
                          <a:solidFill>
                            <a:schemeClr val="lt1"/>
                          </a:solidFill>
                        </a:rPr>
                        <a:t>Standing water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SSL1</a:t>
                      </a:r>
                      <a:endParaRPr/>
                    </a:p>
                  </a:txBody>
                  <a:tcPr marL="91425" marR="91425" marT="91425" marB="91425">
                    <a:lnT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63.00</a:t>
                      </a:r>
                      <a:endParaRPr b="1"/>
                    </a:p>
                  </a:txBody>
                  <a:tcPr marL="91425" marR="91425" marT="91425" marB="91425">
                    <a:lnT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38.07</a:t>
                      </a:r>
                      <a:endParaRPr b="1"/>
                    </a:p>
                  </a:txBody>
                  <a:tcPr marL="91425" marR="91425" marT="91425" marB="91425">
                    <a:lnT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0.00</a:t>
                      </a:r>
                      <a:endParaRPr/>
                    </a:p>
                  </a:txBody>
                  <a:tcPr marL="91425" marR="91425" marT="91425" marB="91425">
                    <a:lnT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10.58</a:t>
                      </a:r>
                      <a:endParaRPr b="1"/>
                    </a:p>
                  </a:txBody>
                  <a:tcPr marL="91425" marR="91425" marT="91425" marB="91425">
                    <a:lnT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19.20</a:t>
                      </a:r>
                      <a:endParaRPr b="1"/>
                    </a:p>
                  </a:txBody>
                  <a:tcPr marL="91425" marR="91425" marT="91425" marB="91425">
                    <a:lnT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30.00</a:t>
                      </a:r>
                      <a:endParaRPr b="1"/>
                    </a:p>
                  </a:txBody>
                  <a:tcPr marL="91425" marR="91425" marT="91425" marB="91425">
                    <a:lnT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33.04</a:t>
                      </a:r>
                      <a:endParaRPr b="1"/>
                    </a:p>
                  </a:txBody>
                  <a:tcPr marL="91425" marR="91425" marT="91425" marB="91425">
                    <a:lnT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3.01</a:t>
                      </a:r>
                      <a:endParaRPr b="1"/>
                    </a:p>
                  </a:txBody>
                  <a:tcPr marL="91425" marR="91425" marT="91425" marB="91425">
                    <a:lnT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0.00</a:t>
                      </a:r>
                      <a:endParaRPr/>
                    </a:p>
                  </a:txBody>
                  <a:tcPr marL="91425" marR="91425" marT="91425" marB="91425">
                    <a:lnT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0.00</a:t>
                      </a:r>
                      <a:endParaRPr/>
                    </a:p>
                  </a:txBody>
                  <a:tcPr marL="91425" marR="91425" marT="91425" marB="91425">
                    <a:lnT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0.00</a:t>
                      </a:r>
                      <a:endParaRPr/>
                    </a:p>
                  </a:txBody>
                  <a:tcPr marL="91425" marR="91425" marT="91425" marB="91425">
                    <a:lnT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0.00</a:t>
                      </a:r>
                      <a:endParaRPr/>
                    </a:p>
                  </a:txBody>
                  <a:tcPr marL="91425" marR="91425" marT="91425" marB="91425">
                    <a:lnT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SSL2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73.00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39.00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0.00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</a:rPr>
                        <a:t>15.00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</a:rPr>
                        <a:t>25.6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</a:rPr>
                        <a:t>37.22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</a:rPr>
                        <a:t>35.80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</a:rPr>
                        <a:t>6.80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0.00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0.00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0.00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0.00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SUP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</a:rPr>
                        <a:t>72.00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</a:rPr>
                        <a:t>40.00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0.00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</a:rPr>
                        <a:t>13.53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</a:rPr>
                        <a:t>20.4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</a:rPr>
                        <a:t>43.50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</a:rPr>
                        <a:t>35.80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</a:rPr>
                        <a:t>9.50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0.00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0.00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0.00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0.00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48" name="Google Shape;348;p29"/>
          <p:cNvGraphicFramePr/>
          <p:nvPr/>
        </p:nvGraphicFramePr>
        <p:xfrm>
          <a:off x="73125" y="4241788"/>
          <a:ext cx="12045725" cy="1651926"/>
        </p:xfrm>
        <a:graphic>
          <a:graphicData uri="http://schemas.openxmlformats.org/drawingml/2006/table">
            <a:tbl>
              <a:tblPr>
                <a:noFill/>
                <a:tableStyleId>{F0803B8E-3277-4E39-BE74-D439A710A9A1}</a:tableStyleId>
              </a:tblPr>
              <a:tblGrid>
                <a:gridCol w="61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4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4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6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1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6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13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79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44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2402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887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8750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67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#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chemeClr val="lt1"/>
                          </a:solidFill>
                        </a:rPr>
                        <a:t>Buildings</a:t>
                      </a:r>
                      <a:endParaRPr sz="12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chemeClr val="lt1"/>
                          </a:solidFill>
                        </a:rPr>
                        <a:t>Pervious </a:t>
                      </a:r>
                      <a:endParaRPr sz="1200" b="1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chemeClr val="lt1"/>
                          </a:solidFill>
                        </a:rPr>
                        <a:t>surface</a:t>
                      </a:r>
                      <a:endParaRPr sz="12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chemeClr val="lt1"/>
                          </a:solidFill>
                        </a:rPr>
                        <a:t>Impervious</a:t>
                      </a:r>
                      <a:endParaRPr sz="1200" b="1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chemeClr val="lt1"/>
                          </a:solidFill>
                        </a:rPr>
                        <a:t>surface</a:t>
                      </a:r>
                      <a:endParaRPr sz="12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chemeClr val="lt1"/>
                          </a:solidFill>
                        </a:rPr>
                        <a:t>Bare</a:t>
                      </a:r>
                      <a:endParaRPr sz="1200" b="1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chemeClr val="lt1"/>
                          </a:solidFill>
                        </a:rPr>
                        <a:t>soil</a:t>
                      </a:r>
                      <a:endParaRPr sz="12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chemeClr val="lt1"/>
                          </a:solidFill>
                        </a:rPr>
                        <a:t>water</a:t>
                      </a:r>
                      <a:endParaRPr sz="1200" b="1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chemeClr val="lt1"/>
                          </a:solidFill>
                        </a:rPr>
                        <a:t>coniferous</a:t>
                      </a:r>
                      <a:endParaRPr sz="12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chemeClr val="lt1"/>
                          </a:solidFill>
                        </a:rPr>
                        <a:t>deciduous</a:t>
                      </a:r>
                      <a:endParaRPr sz="12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chemeClr val="lt1"/>
                          </a:solidFill>
                        </a:rPr>
                        <a:t>brushwood</a:t>
                      </a:r>
                      <a:endParaRPr sz="1200" b="1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chemeClr val="lt1"/>
                          </a:solidFill>
                        </a:rPr>
                        <a:t>vineyard</a:t>
                      </a:r>
                      <a:endParaRPr sz="1200" b="1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chemeClr val="lt1"/>
                          </a:solidFill>
                        </a:rPr>
                        <a:t>herbaceous vegetation</a:t>
                      </a:r>
                      <a:endParaRPr sz="12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chemeClr val="lt1"/>
                          </a:solidFill>
                        </a:rPr>
                        <a:t>land</a:t>
                      </a:r>
                      <a:endParaRPr sz="1200" b="1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chemeClr val="lt1"/>
                          </a:solidFill>
                        </a:rPr>
                        <a:t>plowed land</a:t>
                      </a:r>
                      <a:endParaRPr sz="1200" b="1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SSL</a:t>
                      </a:r>
                      <a:endParaRPr/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53.00</a:t>
                      </a:r>
                      <a:endParaRPr/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32.00</a:t>
                      </a:r>
                      <a:endParaRPr/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52.00</a:t>
                      </a:r>
                      <a:endParaRPr/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21.00</a:t>
                      </a:r>
                      <a:endParaRPr/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65.00</a:t>
                      </a:r>
                      <a:endParaRPr/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34.00</a:t>
                      </a:r>
                      <a:endParaRPr/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60.00</a:t>
                      </a:r>
                      <a:endParaRPr/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17.00</a:t>
                      </a:r>
                      <a:endParaRPr/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40.00</a:t>
                      </a:r>
                      <a:endParaRPr/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36.00</a:t>
                      </a:r>
                      <a:endParaRPr/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43.0</a:t>
                      </a:r>
                      <a:endParaRPr/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32.0</a:t>
                      </a:r>
                      <a:endParaRPr/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2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SUP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77.80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45.90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68.00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33.80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82.20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29.50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64.7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21.4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56.1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41.00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49.2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37.60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49" name="Google Shape;349;p29"/>
          <p:cNvSpPr txBox="1"/>
          <p:nvPr/>
        </p:nvSpPr>
        <p:spPr>
          <a:xfrm>
            <a:off x="166725" y="645575"/>
            <a:ext cx="14658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3A6DAF"/>
                </a:solidFill>
              </a:rPr>
              <a:t>Hameln</a:t>
            </a:r>
            <a:endParaRPr sz="2800">
              <a:solidFill>
                <a:srgbClr val="3A6DAF"/>
              </a:solidFill>
            </a:endParaRPr>
          </a:p>
        </p:txBody>
      </p:sp>
      <p:sp>
        <p:nvSpPr>
          <p:cNvPr id="350" name="Google Shape;350;p29"/>
          <p:cNvSpPr txBox="1"/>
          <p:nvPr/>
        </p:nvSpPr>
        <p:spPr>
          <a:xfrm>
            <a:off x="73125" y="3690375"/>
            <a:ext cx="16530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3A6DAF"/>
                </a:solidFill>
              </a:rPr>
              <a:t>Baseline</a:t>
            </a:r>
            <a:endParaRPr sz="2800">
              <a:solidFill>
                <a:srgbClr val="3A6DAF"/>
              </a:solidFill>
            </a:endParaRPr>
          </a:p>
        </p:txBody>
      </p:sp>
      <p:sp>
        <p:nvSpPr>
          <p:cNvPr id="351" name="Google Shape;351;p29"/>
          <p:cNvSpPr txBox="1">
            <a:spLocks noGrp="1"/>
          </p:cNvSpPr>
          <p:nvPr>
            <p:ph type="title"/>
          </p:nvPr>
        </p:nvSpPr>
        <p:spPr>
          <a:xfrm>
            <a:off x="357749" y="155066"/>
            <a:ext cx="11476500" cy="490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7" name="Google Shape;357;p30"/>
          <p:cNvGraphicFramePr/>
          <p:nvPr>
            <p:extLst>
              <p:ext uri="{D42A27DB-BD31-4B8C-83A1-F6EECF244321}">
                <p14:modId xmlns:p14="http://schemas.microsoft.com/office/powerpoint/2010/main" val="2237187953"/>
              </p:ext>
            </p:extLst>
          </p:nvPr>
        </p:nvGraphicFramePr>
        <p:xfrm>
          <a:off x="3450563" y="1061525"/>
          <a:ext cx="5290875" cy="3556050"/>
        </p:xfrm>
        <a:graphic>
          <a:graphicData uri="http://schemas.openxmlformats.org/drawingml/2006/table">
            <a:tbl>
              <a:tblPr>
                <a:noFill/>
                <a:tableStyleId>{F0803B8E-3277-4E39-BE74-D439A710A9A1}</a:tableStyleId>
              </a:tblPr>
              <a:tblGrid>
                <a:gridCol w="221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8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2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Dataset and method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lt1"/>
                          </a:solidFill>
                        </a:rPr>
                        <a:t>mIoU</a:t>
                      </a:r>
                      <a:endParaRPr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OA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2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lt1"/>
                          </a:solidFill>
                        </a:rPr>
                        <a:t>Baseline SL</a:t>
                      </a:r>
                      <a:endParaRPr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50.63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66.80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2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lt1"/>
                          </a:solidFill>
                        </a:rPr>
                        <a:t>Hameln SL</a:t>
                      </a:r>
                      <a:endParaRPr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19.56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47.74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2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Baseline SSL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40.91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61.09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2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lt1"/>
                          </a:solidFill>
                        </a:rPr>
                        <a:t>Hameln SSL</a:t>
                      </a:r>
                      <a:endParaRPr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16.41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 38.42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2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lt1"/>
                          </a:solidFill>
                        </a:rPr>
                        <a:t>Hameln SSL</a:t>
                      </a:r>
                      <a:endParaRPr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19.37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/>
                        <a:t>41.45</a:t>
                      </a:r>
                      <a:endParaRPr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58" name="Google Shape;358;p30"/>
          <p:cNvSpPr txBox="1">
            <a:spLocks noGrp="1"/>
          </p:cNvSpPr>
          <p:nvPr>
            <p:ph type="title"/>
          </p:nvPr>
        </p:nvSpPr>
        <p:spPr>
          <a:xfrm>
            <a:off x="357749" y="155066"/>
            <a:ext cx="11476500" cy="490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1"/>
          <p:cNvSpPr txBox="1">
            <a:spLocks noGrp="1"/>
          </p:cNvSpPr>
          <p:nvPr>
            <p:ph type="title"/>
          </p:nvPr>
        </p:nvSpPr>
        <p:spPr>
          <a:xfrm>
            <a:off x="250824" y="274641"/>
            <a:ext cx="11476500" cy="490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Limitations</a:t>
            </a:r>
            <a:endParaRPr/>
          </a:p>
        </p:txBody>
      </p:sp>
      <p:sp>
        <p:nvSpPr>
          <p:cNvPr id="365" name="Google Shape;365;p31"/>
          <p:cNvSpPr txBox="1">
            <a:spLocks noGrp="1"/>
          </p:cNvSpPr>
          <p:nvPr>
            <p:ph type="body" idx="1"/>
          </p:nvPr>
        </p:nvSpPr>
        <p:spPr>
          <a:xfrm>
            <a:off x="250824" y="981075"/>
            <a:ext cx="11476500" cy="514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Very few labeled images (2077) available.</a:t>
            </a:r>
            <a:endParaRPr/>
          </a:p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Manual quality check of produced annotations.</a:t>
            </a:r>
            <a:endParaRPr/>
          </a:p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Problem with batch size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Our batch size : 8 </a:t>
            </a:r>
            <a:endParaRPr/>
          </a:p>
          <a:p>
            <a:pPr marL="1371600" lvl="2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GB" sz="2500"/>
              <a:t>Reference paper minimum batch size 256</a:t>
            </a:r>
            <a:endParaRPr sz="2500"/>
          </a:p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250824" y="274641"/>
            <a:ext cx="11476577" cy="490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3A6DAF"/>
                </a:solidFill>
              </a:rPr>
              <a:t>Overview</a:t>
            </a:r>
            <a:endParaRPr sz="2800">
              <a:solidFill>
                <a:srgbClr val="3A6DAF"/>
              </a:solidFill>
            </a:endParaRPr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900550" y="1014675"/>
            <a:ext cx="9283800" cy="49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6DAF"/>
              </a:buClr>
              <a:buSzPts val="1800"/>
              <a:buChar char="●"/>
            </a:pPr>
            <a:r>
              <a:rPr lang="en-GB" dirty="0">
                <a:solidFill>
                  <a:srgbClr val="3A6DAF"/>
                </a:solidFill>
              </a:rPr>
              <a:t>Introduction </a:t>
            </a:r>
            <a:endParaRPr dirty="0">
              <a:solidFill>
                <a:srgbClr val="3A6DA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6DAF"/>
              </a:buClr>
              <a:buSzPts val="1800"/>
              <a:buChar char="●"/>
            </a:pPr>
            <a:r>
              <a:rPr lang="en-GB" dirty="0"/>
              <a:t>Methodology</a:t>
            </a:r>
            <a:endParaRPr dirty="0"/>
          </a:p>
          <a:p>
            <a:pPr marL="914400" lvl="0" indent="457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GB" dirty="0"/>
              <a:t>- </a:t>
            </a:r>
            <a:r>
              <a:rPr lang="en-GB" dirty="0">
                <a:solidFill>
                  <a:srgbClr val="3A6DAF"/>
                </a:solidFill>
              </a:rPr>
              <a:t>Baseline architecture</a:t>
            </a:r>
            <a:endParaRPr dirty="0">
              <a:solidFill>
                <a:srgbClr val="3A6DAF"/>
              </a:solidFill>
            </a:endParaRPr>
          </a:p>
          <a:p>
            <a:pPr marL="0" lvl="0" indent="457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A6DAF"/>
                </a:solidFill>
              </a:rPr>
              <a:t>         - </a:t>
            </a:r>
            <a:r>
              <a:rPr lang="en-GB" dirty="0"/>
              <a:t>Self-Supervised Learning (SSL)</a:t>
            </a:r>
            <a:endParaRPr dirty="0"/>
          </a:p>
          <a:p>
            <a:pPr marL="457200" lvl="0" indent="-342900" algn="l" rtl="0">
              <a:spcBef>
                <a:spcPts val="560"/>
              </a:spcBef>
              <a:spcAft>
                <a:spcPts val="0"/>
              </a:spcAft>
              <a:buClr>
                <a:srgbClr val="3A6DAF"/>
              </a:buClr>
              <a:buSzPts val="1800"/>
              <a:buChar char="●"/>
            </a:pPr>
            <a:r>
              <a:rPr lang="en-GB" dirty="0">
                <a:solidFill>
                  <a:srgbClr val="3A6DAF"/>
                </a:solidFill>
              </a:rPr>
              <a:t>Experiments</a:t>
            </a:r>
            <a:endParaRPr dirty="0">
              <a:solidFill>
                <a:srgbClr val="3A6DA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A6DAF"/>
                </a:solidFill>
              </a:rPr>
              <a:t>              - </a:t>
            </a:r>
            <a:r>
              <a:rPr lang="en-GB" dirty="0"/>
              <a:t>Dataset and experimental setup</a:t>
            </a:r>
            <a:endParaRPr dirty="0">
              <a:solidFill>
                <a:srgbClr val="3A6DA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3A6DAF"/>
              </a:buClr>
              <a:buSzPts val="1800"/>
              <a:buChar char="●"/>
            </a:pPr>
            <a:r>
              <a:rPr lang="en-GB" dirty="0"/>
              <a:t>Results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Conclusion</a:t>
            </a:r>
            <a:endParaRPr dirty="0"/>
          </a:p>
          <a:p>
            <a:pPr marL="45720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endParaRPr dirty="0"/>
          </a:p>
          <a:p>
            <a:pPr marL="91440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A6DAF"/>
                </a:solidFill>
              </a:rPr>
              <a:t>  </a:t>
            </a:r>
            <a:endParaRPr sz="2800" dirty="0">
              <a:solidFill>
                <a:srgbClr val="3A6DAF"/>
              </a:solidFill>
            </a:endParaRPr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rgbClr val="3A6DAF"/>
              </a:buClr>
              <a:buSzPts val="2800"/>
              <a:buFont typeface="Arial"/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2"/>
          <p:cNvSpPr txBox="1">
            <a:spLocks noGrp="1"/>
          </p:cNvSpPr>
          <p:nvPr>
            <p:ph type="title"/>
          </p:nvPr>
        </p:nvSpPr>
        <p:spPr>
          <a:xfrm>
            <a:off x="-1" y="293891"/>
            <a:ext cx="11476500" cy="490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372" name="Google Shape;372;p32"/>
          <p:cNvSpPr txBox="1">
            <a:spLocks noGrp="1"/>
          </p:cNvSpPr>
          <p:nvPr>
            <p:ph type="body" idx="1"/>
          </p:nvPr>
        </p:nvSpPr>
        <p:spPr>
          <a:xfrm>
            <a:off x="270874" y="1191650"/>
            <a:ext cx="11476500" cy="514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GB" dirty="0"/>
              <a:t>Implemented multimodal SSL on existing baseline.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GB" dirty="0"/>
              <a:t>Utilized the unlabelled data for model pre-training.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GB" dirty="0"/>
              <a:t>Supervised learning has better mIoU and OA than SSL in our experiments. 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GB" dirty="0"/>
              <a:t>There is room for improvements.</a:t>
            </a:r>
            <a:endParaRPr dirty="0"/>
          </a:p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3"/>
          <p:cNvSpPr txBox="1">
            <a:spLocks noGrp="1"/>
          </p:cNvSpPr>
          <p:nvPr>
            <p:ph type="title"/>
          </p:nvPr>
        </p:nvSpPr>
        <p:spPr>
          <a:xfrm>
            <a:off x="250824" y="274641"/>
            <a:ext cx="11476500" cy="490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Outlook</a:t>
            </a:r>
            <a:endParaRPr/>
          </a:p>
        </p:txBody>
      </p:sp>
      <p:sp>
        <p:nvSpPr>
          <p:cNvPr id="379" name="Google Shape;379;p33"/>
          <p:cNvSpPr txBox="1">
            <a:spLocks noGrp="1"/>
          </p:cNvSpPr>
          <p:nvPr>
            <p:ph type="body" idx="1"/>
          </p:nvPr>
        </p:nvSpPr>
        <p:spPr>
          <a:xfrm>
            <a:off x="250824" y="981075"/>
            <a:ext cx="11476500" cy="514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GB" dirty="0"/>
              <a:t>Getting more training data with labels. </a:t>
            </a:r>
          </a:p>
          <a:p>
            <a:pPr marL="114300" lvl="0" indent="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GB" sz="2700" dirty="0"/>
              <a:t>Using me</a:t>
            </a:r>
            <a:r>
              <a:rPr lang="en-GB" dirty="0"/>
              <a:t>thod that does no</a:t>
            </a:r>
            <a:r>
              <a:rPr lang="en-GB" sz="2900" dirty="0"/>
              <a:t>t</a:t>
            </a:r>
            <a:r>
              <a:rPr lang="en-GB" sz="3000" dirty="0"/>
              <a:t> rely on negative samples or require few negative samples.</a:t>
            </a:r>
          </a:p>
          <a:p>
            <a:pPr marL="1079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3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GB" sz="3000" dirty="0"/>
              <a:t>Fusion module can be improved (Attention based)</a:t>
            </a:r>
            <a:endParaRPr sz="3000" dirty="0"/>
          </a:p>
          <a:p>
            <a:pPr marL="137160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GB" sz="2800" dirty="0"/>
              <a:t>Squeeze-Excitation</a:t>
            </a:r>
            <a:endParaRPr sz="2800" dirty="0"/>
          </a:p>
          <a:p>
            <a:pPr marL="137160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GB" sz="2800" dirty="0"/>
              <a:t>Residual-Excite</a:t>
            </a:r>
            <a:endParaRPr sz="28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30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4"/>
          <p:cNvSpPr txBox="1">
            <a:spLocks noGrp="1"/>
          </p:cNvSpPr>
          <p:nvPr>
            <p:ph type="title"/>
          </p:nvPr>
        </p:nvSpPr>
        <p:spPr>
          <a:xfrm>
            <a:off x="250824" y="178316"/>
            <a:ext cx="11476500" cy="490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References</a:t>
            </a:r>
            <a:endParaRPr dirty="0"/>
          </a:p>
        </p:txBody>
      </p:sp>
      <p:sp>
        <p:nvSpPr>
          <p:cNvPr id="386" name="Google Shape;386;p34"/>
          <p:cNvSpPr txBox="1">
            <a:spLocks noGrp="1"/>
          </p:cNvSpPr>
          <p:nvPr>
            <p:ph type="body" idx="1"/>
          </p:nvPr>
        </p:nvSpPr>
        <p:spPr>
          <a:xfrm>
            <a:off x="43525" y="856500"/>
            <a:ext cx="11891100" cy="5317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>
              <a:solidFill>
                <a:srgbClr val="3A6DAF"/>
              </a:solidFill>
            </a:endParaRPr>
          </a:p>
          <a:p>
            <a:pPr marL="457200" lvl="0" indent="-323850" algn="l" rtl="0">
              <a:spcBef>
                <a:spcPts val="360"/>
              </a:spcBef>
              <a:spcAft>
                <a:spcPts val="0"/>
              </a:spcAft>
              <a:buSzPts val="1500"/>
              <a:buChar char="●"/>
            </a:pPr>
            <a:r>
              <a:rPr lang="en-GB" sz="2500"/>
              <a:t>G</a:t>
            </a:r>
            <a:r>
              <a:rPr lang="en-GB" sz="2500">
                <a:solidFill>
                  <a:srgbClr val="3A6DAF"/>
                </a:solidFill>
              </a:rPr>
              <a:t>arioud, Anatol, Apolline De Wit, Marc Poupée, Marion Valette, Sébastien Giordano, and Boris Wattrelos. "FLAIR: French Land cover from Aerospace ImageRy." arXiv, 2023.</a:t>
            </a:r>
            <a:r>
              <a:rPr lang="en-GB" sz="2500">
                <a:solidFill>
                  <a:srgbClr val="3A6DAF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</a:t>
            </a:r>
            <a:r>
              <a:rPr lang="en-GB" sz="2500" u="sng">
                <a:solidFill>
                  <a:srgbClr val="3A6DA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https://arxiv.org/abs/2305.14467</a:t>
            </a:r>
            <a:r>
              <a:rPr lang="en-GB" sz="2500">
                <a:solidFill>
                  <a:srgbClr val="3A6DAF"/>
                </a:solidFill>
              </a:rPr>
              <a:t>.</a:t>
            </a:r>
            <a:endParaRPr sz="2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2500"/>
              <a:t>Ting Chen, Simon Kornblith etc, A Simple Framework for Contrastive Learning of Visual Representations </a:t>
            </a:r>
            <a:r>
              <a:rPr lang="en-GB" sz="2500" u="sng"/>
              <a:t>https://arxiv.org/abs/2002.05709 </a:t>
            </a:r>
            <a:endParaRPr sz="2500" u="sng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2500"/>
              <a:t>Linus Scheibenreif Jo¨elle Hanna Etc, Self-supervised Vision Transformers for Land-cover Segmentation and Classification </a:t>
            </a:r>
            <a:r>
              <a:rPr lang="en-GB" sz="2500" u="sng">
                <a:solidFill>
                  <a:srgbClr val="3A6DA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https://ieeexplore.ieee.org/document/9857009</a:t>
            </a:r>
            <a:endParaRPr sz="2500" u="sng">
              <a:solidFill>
                <a:srgbClr val="3A6DAF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2500"/>
              <a:t>Yongshuo Zong, Oisin Mac Aodha Etc, Self-Supervised Multimodal Learning: A Survey </a:t>
            </a:r>
            <a:r>
              <a:rPr lang="en-GB" sz="2500" u="sng"/>
              <a:t>https://arxiv.org/pdf/2304.01008</a:t>
            </a:r>
            <a:endParaRPr sz="2500" u="sng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u="sng"/>
          </a:p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u="sng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216024" y="135391"/>
            <a:ext cx="114765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Introduction</a:t>
            </a:r>
            <a:endParaRPr sz="2800"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121500" y="694050"/>
            <a:ext cx="11949000" cy="5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3A6DAF"/>
              </a:buClr>
              <a:buSzPts val="2800"/>
              <a:buFont typeface="Arial"/>
              <a:buChar char="•"/>
            </a:pPr>
            <a:r>
              <a:rPr lang="en-GB"/>
              <a:t> </a:t>
            </a:r>
            <a:r>
              <a:rPr lang="en-GB" b="1"/>
              <a:t>Motivation</a:t>
            </a:r>
            <a:endParaRPr b="1"/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rgbClr val="3A6DAF"/>
              </a:buClr>
              <a:buSzPts val="2800"/>
              <a:buFont typeface="Arial"/>
              <a:buNone/>
            </a:pPr>
            <a:r>
              <a:rPr lang="en-GB"/>
              <a:t>      - To achieve </a:t>
            </a:r>
            <a:r>
              <a:rPr lang="en-GB" b="1"/>
              <a:t>high quality</a:t>
            </a:r>
            <a:r>
              <a:rPr lang="en-GB"/>
              <a:t> </a:t>
            </a:r>
            <a:r>
              <a:rPr lang="en-GB" b="1"/>
              <a:t>Land Cover (LC)</a:t>
            </a:r>
            <a:r>
              <a:rPr lang="en-GB"/>
              <a:t> predictions.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rgbClr val="3A6DAF"/>
              </a:buClr>
              <a:buSzPts val="2800"/>
              <a:buFont typeface="Arial"/>
              <a:buNone/>
            </a:pPr>
            <a:r>
              <a:rPr lang="en-GB"/>
              <a:t>      -  Advantage of combining temporal and spatial information.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rgbClr val="3A6DAF"/>
              </a:buClr>
              <a:buSzPts val="2800"/>
              <a:buFont typeface="Arial"/>
              <a:buNone/>
            </a:pPr>
            <a:r>
              <a:rPr lang="en-GB"/>
              <a:t>      -  Land Cover Classification for </a:t>
            </a:r>
            <a:r>
              <a:rPr lang="en-GB" b="1"/>
              <a:t>Hameln </a:t>
            </a:r>
            <a:r>
              <a:rPr lang="en-GB"/>
              <a:t>region. </a:t>
            </a:r>
            <a:endParaRPr/>
          </a:p>
          <a:p>
            <a:pPr marL="34290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rgbClr val="3A6DAF"/>
              </a:buClr>
              <a:buSzPts val="2800"/>
              <a:buFont typeface="Arial"/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450" y="3429000"/>
            <a:ext cx="7858413" cy="195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3975" y="3516013"/>
            <a:ext cx="2301628" cy="16374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8996300" y="5605825"/>
            <a:ext cx="18954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3A6DAF"/>
              </a:solidFill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8656950" y="5466475"/>
            <a:ext cx="33135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3A6DAF"/>
                </a:solidFill>
              </a:rPr>
              <a:t>     </a:t>
            </a:r>
            <a:r>
              <a:rPr lang="en-GB" sz="2100">
                <a:solidFill>
                  <a:srgbClr val="3A6DAF"/>
                </a:solidFill>
              </a:rPr>
              <a:t> Aerial image</a:t>
            </a:r>
            <a:endParaRPr sz="2100">
              <a:solidFill>
                <a:srgbClr val="3A6DAF"/>
              </a:solidFill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1342875" y="5538325"/>
            <a:ext cx="5172300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rgbClr val="3A6DAF"/>
                </a:solidFill>
              </a:rPr>
              <a:t>    </a:t>
            </a:r>
            <a:r>
              <a:rPr lang="en-GB" sz="2100" dirty="0">
                <a:solidFill>
                  <a:srgbClr val="3A6DAF"/>
                </a:solidFill>
              </a:rPr>
              <a:t> Satellite Image Time Series (SITS)</a:t>
            </a:r>
            <a:endParaRPr sz="2100" dirty="0">
              <a:solidFill>
                <a:srgbClr val="3A6DA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250824" y="100116"/>
            <a:ext cx="114765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Introduction</a:t>
            </a:r>
            <a:endParaRPr sz="2800"/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1"/>
          </p:nvPr>
        </p:nvSpPr>
        <p:spPr>
          <a:xfrm>
            <a:off x="382575" y="745500"/>
            <a:ext cx="11638200" cy="51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560"/>
              </a:spcBef>
              <a:spcAft>
                <a:spcPts val="0"/>
              </a:spcAft>
              <a:buSzPts val="1800"/>
              <a:buChar char="●"/>
            </a:pPr>
            <a:r>
              <a:rPr lang="en-GB" b="1" dirty="0"/>
              <a:t>Challenges</a:t>
            </a:r>
            <a:endParaRPr b="1" dirty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r>
              <a:rPr lang="en-GB" dirty="0"/>
              <a:t>        - Integrating</a:t>
            </a:r>
            <a:r>
              <a:rPr lang="en-GB" b="1" dirty="0"/>
              <a:t> multi sensor</a:t>
            </a:r>
            <a:r>
              <a:rPr lang="en-GB" dirty="0"/>
              <a:t> data.</a:t>
            </a:r>
            <a:endParaRPr dirty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r>
              <a:rPr lang="en-GB" dirty="0"/>
              <a:t>        - Availability of very </a:t>
            </a:r>
            <a:r>
              <a:rPr lang="en-GB" b="1" dirty="0"/>
              <a:t>few </a:t>
            </a:r>
            <a:r>
              <a:rPr lang="en-GB" dirty="0"/>
              <a:t>high-quality training labels.</a:t>
            </a:r>
            <a:endParaRPr dirty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560"/>
              </a:spcBef>
              <a:spcAft>
                <a:spcPts val="0"/>
              </a:spcAft>
              <a:buSzPts val="1800"/>
              <a:buChar char="●"/>
            </a:pPr>
            <a:r>
              <a:rPr lang="en-GB" b="1" dirty="0"/>
              <a:t>Our approach </a:t>
            </a:r>
            <a:endParaRPr b="1" dirty="0"/>
          </a:p>
          <a:p>
            <a:pPr marL="457200" lvl="0" indent="0" algn="l" rtl="0">
              <a:spcBef>
                <a:spcPts val="560"/>
              </a:spcBef>
              <a:spcAft>
                <a:spcPts val="0"/>
              </a:spcAft>
              <a:buNone/>
            </a:pPr>
            <a:r>
              <a:rPr lang="en-GB" dirty="0"/>
              <a:t>    - </a:t>
            </a:r>
            <a:r>
              <a:rPr lang="en-GB" b="1" dirty="0"/>
              <a:t>Self-Supervised Learning</a:t>
            </a:r>
            <a:r>
              <a:rPr lang="en-GB" dirty="0"/>
              <a:t> (SSL)</a:t>
            </a:r>
            <a:endParaRPr dirty="0"/>
          </a:p>
          <a:p>
            <a:pPr marL="1828800" lvl="0" indent="-342900" algn="l" rtl="0">
              <a:spcBef>
                <a:spcPts val="560"/>
              </a:spcBef>
              <a:spcAft>
                <a:spcPts val="0"/>
              </a:spcAft>
              <a:buSzPts val="1800"/>
              <a:buChar char="❖"/>
            </a:pPr>
            <a:r>
              <a:rPr lang="en-GB" dirty="0"/>
              <a:t>Large unlabelled data for pre-training and small labelled data for fine-tuning.</a:t>
            </a:r>
            <a:endParaRPr dirty="0"/>
          </a:p>
          <a:p>
            <a:pPr marL="18288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GB" dirty="0"/>
              <a:t>SSL has been shown to outperform Supervised Learning</a:t>
            </a:r>
            <a:r>
              <a:rPr lang="en-GB" b="1" dirty="0"/>
              <a:t> </a:t>
            </a:r>
            <a:r>
              <a:rPr lang="en-GB" dirty="0"/>
              <a:t>method in the literature.     </a:t>
            </a:r>
            <a:endParaRPr dirty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rgbClr val="3A6DAF"/>
              </a:buClr>
              <a:buSzPts val="28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rgbClr val="3A6DAF"/>
              </a:buClr>
              <a:buSzPts val="2800"/>
              <a:buFont typeface="Arial"/>
              <a:buNone/>
            </a:pPr>
            <a:endParaRPr u="sng" dirty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rgbClr val="3A6DAF"/>
              </a:buClr>
              <a:buSzPts val="28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rgbClr val="3A6DAF"/>
              </a:buClr>
              <a:buSzPts val="28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r>
              <a:rPr lang="en-GB" dirty="0"/>
              <a:t>             </a:t>
            </a:r>
            <a:endParaRPr dirty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rgbClr val="3A6DAF"/>
              </a:buClr>
              <a:buSzPts val="28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rgbClr val="3A6DAF"/>
              </a:buClr>
              <a:buSzPts val="2800"/>
              <a:buFont typeface="Arial"/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33700" y="101375"/>
            <a:ext cx="8342700" cy="490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Baseline architecture (Supervised learning) </a:t>
            </a:r>
            <a:endParaRPr sz="2800"/>
          </a:p>
        </p:txBody>
      </p:sp>
      <p:sp>
        <p:nvSpPr>
          <p:cNvPr id="94" name="Google Shape;94;p17"/>
          <p:cNvSpPr/>
          <p:nvPr/>
        </p:nvSpPr>
        <p:spPr>
          <a:xfrm>
            <a:off x="3080800" y="4016050"/>
            <a:ext cx="4893600" cy="1646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3A6DAF"/>
                </a:solidFill>
              </a:rPr>
              <a:t> </a:t>
            </a:r>
            <a:endParaRPr sz="2300">
              <a:solidFill>
                <a:srgbClr val="3A6DAF"/>
              </a:solidFill>
            </a:endParaRPr>
          </a:p>
        </p:txBody>
      </p:sp>
      <p:cxnSp>
        <p:nvCxnSpPr>
          <p:cNvPr id="95" name="Google Shape;95;p17"/>
          <p:cNvCxnSpPr>
            <a:endCxn id="96" idx="1"/>
          </p:cNvCxnSpPr>
          <p:nvPr/>
        </p:nvCxnSpPr>
        <p:spPr>
          <a:xfrm>
            <a:off x="2717525" y="1565600"/>
            <a:ext cx="8358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7" name="Google Shape;97;p17"/>
          <p:cNvSpPr/>
          <p:nvPr/>
        </p:nvSpPr>
        <p:spPr>
          <a:xfrm>
            <a:off x="3650325" y="1261925"/>
            <a:ext cx="2028900" cy="694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3553325" y="1289750"/>
            <a:ext cx="2751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3A6DAF"/>
                </a:solidFill>
              </a:rPr>
              <a:t>Temporal VIT</a:t>
            </a:r>
            <a:endParaRPr sz="2400" dirty="0">
              <a:solidFill>
                <a:srgbClr val="3A6DAF"/>
              </a:solidFill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 rotWithShape="1">
          <a:blip r:embed="rId3">
            <a:alphaModFix/>
          </a:blip>
          <a:srcRect l="3549" t="5288" b="7145"/>
          <a:stretch/>
        </p:blipFill>
        <p:spPr>
          <a:xfrm>
            <a:off x="9394960" y="2570400"/>
            <a:ext cx="1811765" cy="16866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/>
        </p:nvSpPr>
        <p:spPr>
          <a:xfrm>
            <a:off x="8690575" y="4470925"/>
            <a:ext cx="4386600" cy="9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3A6DAF"/>
                </a:solidFill>
              </a:rPr>
              <a:t> </a:t>
            </a:r>
            <a:r>
              <a:rPr lang="en-GB" sz="2500">
                <a:solidFill>
                  <a:srgbClr val="3A6DAF"/>
                </a:solidFill>
              </a:rPr>
              <a:t>Pixel-wise predictions</a:t>
            </a:r>
            <a:endParaRPr sz="2500">
              <a:solidFill>
                <a:srgbClr val="3A6DAF"/>
              </a:solidFill>
            </a:endParaRPr>
          </a:p>
        </p:txBody>
      </p:sp>
      <p:cxnSp>
        <p:nvCxnSpPr>
          <p:cNvPr id="100" name="Google Shape;100;p17"/>
          <p:cNvCxnSpPr/>
          <p:nvPr/>
        </p:nvCxnSpPr>
        <p:spPr>
          <a:xfrm>
            <a:off x="1626950" y="4775500"/>
            <a:ext cx="13197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1" name="Google Shape;101;p17"/>
          <p:cNvSpPr txBox="1"/>
          <p:nvPr/>
        </p:nvSpPr>
        <p:spPr>
          <a:xfrm>
            <a:off x="2789925" y="1848225"/>
            <a:ext cx="8604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dk1"/>
                </a:solidFill>
              </a:rPr>
              <a:t>40</a:t>
            </a:r>
            <a:endParaRPr sz="2200" b="1">
              <a:solidFill>
                <a:schemeClr val="dk1"/>
              </a:solidFill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9828413" y="2079125"/>
            <a:ext cx="8073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dk1"/>
                </a:solidFill>
              </a:rPr>
              <a:t>512</a:t>
            </a:r>
            <a:endParaRPr sz="2200" b="1">
              <a:solidFill>
                <a:schemeClr val="dk1"/>
              </a:solidFill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11164200" y="3506438"/>
            <a:ext cx="10278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dk1"/>
                </a:solidFill>
              </a:rPr>
              <a:t>512</a:t>
            </a:r>
            <a:endParaRPr sz="2200" b="1">
              <a:solidFill>
                <a:schemeClr val="dk1"/>
              </a:solidFill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806325" y="5649450"/>
            <a:ext cx="8604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>
                <a:solidFill>
                  <a:schemeClr val="dk1"/>
                </a:solidFill>
              </a:rPr>
              <a:t>512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70867" y="47905"/>
            <a:ext cx="2153100" cy="276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dirty="0">
                <a:solidFill>
                  <a:srgbClr val="3A6DAF"/>
                </a:solidFill>
              </a:rPr>
              <a:t>GSD: 10m</a:t>
            </a:r>
            <a:endParaRPr sz="2300" dirty="0">
              <a:solidFill>
                <a:srgbClr val="3A6DAF"/>
              </a:solidFill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1219338" y="3024363"/>
            <a:ext cx="7749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dk1"/>
                </a:solidFill>
              </a:rPr>
              <a:t>40</a:t>
            </a:r>
            <a:endParaRPr sz="2200" b="1">
              <a:solidFill>
                <a:schemeClr val="dk1"/>
              </a:solidFill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1626950" y="5748400"/>
            <a:ext cx="22836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3A6DAF"/>
                </a:solidFill>
              </a:rPr>
              <a:t>GSD: 0.2m</a:t>
            </a:r>
            <a:endParaRPr sz="2300">
              <a:solidFill>
                <a:srgbClr val="3A6DAF"/>
              </a:solidFill>
            </a:endParaRPr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00" y="468756"/>
            <a:ext cx="2437800" cy="268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788" y="3776903"/>
            <a:ext cx="1768825" cy="18805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p17"/>
          <p:cNvCxnSpPr>
            <a:endCxn id="96" idx="3"/>
          </p:cNvCxnSpPr>
          <p:nvPr/>
        </p:nvCxnSpPr>
        <p:spPr>
          <a:xfrm rot="10800000" flipH="1">
            <a:off x="5692625" y="1566800"/>
            <a:ext cx="612000" cy="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Google Shape;111;p17"/>
          <p:cNvSpPr txBox="1"/>
          <p:nvPr/>
        </p:nvSpPr>
        <p:spPr>
          <a:xfrm>
            <a:off x="2126000" y="5025538"/>
            <a:ext cx="12855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dk1"/>
                </a:solidFill>
              </a:rPr>
              <a:t>512</a:t>
            </a:r>
            <a:endParaRPr sz="2200" b="1">
              <a:solidFill>
                <a:schemeClr val="dk1"/>
              </a:solidFill>
            </a:endParaRPr>
          </a:p>
        </p:txBody>
      </p:sp>
      <p:cxnSp>
        <p:nvCxnSpPr>
          <p:cNvPr id="112" name="Google Shape;112;p17"/>
          <p:cNvCxnSpPr>
            <a:cxnSpLocks/>
          </p:cNvCxnSpPr>
          <p:nvPr/>
        </p:nvCxnSpPr>
        <p:spPr>
          <a:xfrm>
            <a:off x="4921238" y="2783880"/>
            <a:ext cx="7675" cy="205163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17"/>
          <p:cNvCxnSpPr/>
          <p:nvPr/>
        </p:nvCxnSpPr>
        <p:spPr>
          <a:xfrm rot="10800000" flipH="1">
            <a:off x="4634975" y="4875763"/>
            <a:ext cx="4011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" name="Google Shape;116;p17"/>
          <p:cNvCxnSpPr>
            <a:cxnSpLocks/>
          </p:cNvCxnSpPr>
          <p:nvPr/>
        </p:nvCxnSpPr>
        <p:spPr>
          <a:xfrm>
            <a:off x="5064007" y="4913290"/>
            <a:ext cx="1285068" cy="41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7" name="Google Shape;117;p17"/>
          <p:cNvSpPr txBox="1"/>
          <p:nvPr/>
        </p:nvSpPr>
        <p:spPr>
          <a:xfrm>
            <a:off x="4731175" y="3967750"/>
            <a:ext cx="16179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3A6DAF"/>
              </a:solidFill>
            </a:endParaRPr>
          </a:p>
        </p:txBody>
      </p:sp>
      <p:cxnSp>
        <p:nvCxnSpPr>
          <p:cNvPr id="118" name="Google Shape;118;p17"/>
          <p:cNvCxnSpPr>
            <a:cxnSpLocks/>
          </p:cNvCxnSpPr>
          <p:nvPr/>
        </p:nvCxnSpPr>
        <p:spPr>
          <a:xfrm>
            <a:off x="4928913" y="2817025"/>
            <a:ext cx="1377062" cy="1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" name="Google Shape;119;p17"/>
          <p:cNvSpPr txBox="1"/>
          <p:nvPr/>
        </p:nvSpPr>
        <p:spPr>
          <a:xfrm>
            <a:off x="4944384" y="3974081"/>
            <a:ext cx="1319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dirty="0">
                <a:solidFill>
                  <a:srgbClr val="3A6DAF"/>
                </a:solidFill>
              </a:rPr>
              <a:t>U-Net</a:t>
            </a:r>
            <a:endParaRPr sz="2500" dirty="0">
              <a:solidFill>
                <a:srgbClr val="3A6DAF"/>
              </a:solidFill>
            </a:endParaRPr>
          </a:p>
        </p:txBody>
      </p:sp>
      <p:cxnSp>
        <p:nvCxnSpPr>
          <p:cNvPr id="120" name="Google Shape;120;p17"/>
          <p:cNvCxnSpPr>
            <a:stCxn id="96" idx="3"/>
          </p:cNvCxnSpPr>
          <p:nvPr/>
        </p:nvCxnSpPr>
        <p:spPr>
          <a:xfrm flipH="1">
            <a:off x="6301625" y="1566800"/>
            <a:ext cx="3000" cy="126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" name="Google Shape;121;p17"/>
          <p:cNvSpPr txBox="1"/>
          <p:nvPr/>
        </p:nvSpPr>
        <p:spPr>
          <a:xfrm>
            <a:off x="2511425" y="5475375"/>
            <a:ext cx="9690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rgbClr val="3A6DAF"/>
              </a:solidFill>
            </a:endParaRPr>
          </a:p>
        </p:txBody>
      </p:sp>
      <p:cxnSp>
        <p:nvCxnSpPr>
          <p:cNvPr id="122" name="Google Shape;122;p17"/>
          <p:cNvCxnSpPr>
            <a:stCxn id="94" idx="3"/>
            <a:endCxn id="94" idx="3"/>
          </p:cNvCxnSpPr>
          <p:nvPr/>
        </p:nvCxnSpPr>
        <p:spPr>
          <a:xfrm>
            <a:off x="7974400" y="483940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17"/>
          <p:cNvCxnSpPr>
            <a:stCxn id="124" idx="3"/>
            <a:endCxn id="124" idx="3"/>
          </p:cNvCxnSpPr>
          <p:nvPr/>
        </p:nvCxnSpPr>
        <p:spPr>
          <a:xfrm>
            <a:off x="4396800" y="506637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" name="Google Shape;113;p17"/>
          <p:cNvSpPr/>
          <p:nvPr/>
        </p:nvSpPr>
        <p:spPr>
          <a:xfrm rot="5400000">
            <a:off x="3550924" y="4162363"/>
            <a:ext cx="732300" cy="1435800"/>
          </a:xfrm>
          <a:prstGeom prst="trapezoid">
            <a:avLst>
              <a:gd name="adj" fmla="val 250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7"/>
          <p:cNvSpPr txBox="1"/>
          <p:nvPr/>
        </p:nvSpPr>
        <p:spPr>
          <a:xfrm>
            <a:off x="3290675" y="4660800"/>
            <a:ext cx="1721100" cy="3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3A6DAF"/>
                </a:solidFill>
              </a:rPr>
              <a:t>Encoder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6" name="Google Shape;126;p17"/>
          <p:cNvSpPr/>
          <p:nvPr/>
        </p:nvSpPr>
        <p:spPr>
          <a:xfrm rot="-5400000" flipH="1">
            <a:off x="6709861" y="4105938"/>
            <a:ext cx="732300" cy="1435800"/>
          </a:xfrm>
          <a:prstGeom prst="trapezoid">
            <a:avLst>
              <a:gd name="adj" fmla="val 26486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7"/>
          <p:cNvSpPr txBox="1"/>
          <p:nvPr/>
        </p:nvSpPr>
        <p:spPr>
          <a:xfrm>
            <a:off x="6516388" y="4644358"/>
            <a:ext cx="1721100" cy="3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3A6DAF"/>
                </a:solidFill>
              </a:rPr>
              <a:t>Decoder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28" name="Google Shape;128;p17"/>
          <p:cNvCxnSpPr>
            <a:cxnSpLocks/>
          </p:cNvCxnSpPr>
          <p:nvPr/>
        </p:nvCxnSpPr>
        <p:spPr>
          <a:xfrm rot="5400000" flipH="1" flipV="1">
            <a:off x="7844727" y="3691284"/>
            <a:ext cx="1110899" cy="840889"/>
          </a:xfrm>
          <a:prstGeom prst="bentConnector3">
            <a:avLst>
              <a:gd name="adj1" fmla="val -389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8;p21">
            <a:extLst>
              <a:ext uri="{FF2B5EF4-FFF2-40B4-BE49-F238E27FC236}">
                <a16:creationId xmlns:a16="http://schemas.microsoft.com/office/drawing/2014/main" id="{6755F8C0-4368-9BB6-D2E3-F514BBEF5CC9}"/>
              </a:ext>
            </a:extLst>
          </p:cNvPr>
          <p:cNvSpPr/>
          <p:nvPr/>
        </p:nvSpPr>
        <p:spPr>
          <a:xfrm>
            <a:off x="4878001" y="4807408"/>
            <a:ext cx="204300" cy="209400"/>
          </a:xfrm>
          <a:prstGeom prst="flowChartOr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" name="Google Shape;116;p17">
            <a:extLst>
              <a:ext uri="{FF2B5EF4-FFF2-40B4-BE49-F238E27FC236}">
                <a16:creationId xmlns:a16="http://schemas.microsoft.com/office/drawing/2014/main" id="{4DB222CA-30E1-D8BD-22E4-80F7F01E6AAA}"/>
              </a:ext>
            </a:extLst>
          </p:cNvPr>
          <p:cNvCxnSpPr>
            <a:cxnSpLocks/>
          </p:cNvCxnSpPr>
          <p:nvPr/>
        </p:nvCxnSpPr>
        <p:spPr>
          <a:xfrm>
            <a:off x="8798849" y="3560302"/>
            <a:ext cx="723707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title"/>
          </p:nvPr>
        </p:nvSpPr>
        <p:spPr>
          <a:xfrm>
            <a:off x="250824" y="274641"/>
            <a:ext cx="114765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/>
              <a:t>Self-Supervised Learning (SSL)</a:t>
            </a:r>
            <a:endParaRPr sz="2800" dirty="0"/>
          </a:p>
        </p:txBody>
      </p:sp>
      <p:sp>
        <p:nvSpPr>
          <p:cNvPr id="134" name="Google Shape;134;p18"/>
          <p:cNvSpPr txBox="1">
            <a:spLocks noGrp="1"/>
          </p:cNvSpPr>
          <p:nvPr>
            <p:ph type="body" idx="1"/>
          </p:nvPr>
        </p:nvSpPr>
        <p:spPr>
          <a:xfrm>
            <a:off x="323250" y="904450"/>
            <a:ext cx="11545500" cy="51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​</a:t>
            </a:r>
            <a:endParaRPr b="1"/>
          </a:p>
          <a:p>
            <a:pPr marL="182880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3A6DAF"/>
                </a:solidFill>
              </a:rPr>
              <a:t>​</a:t>
            </a:r>
            <a:endParaRPr sz="1400">
              <a:solidFill>
                <a:srgbClr val="3A6DA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rgbClr val="3A6DAF"/>
              </a:solidFill>
            </a:endParaRPr>
          </a:p>
          <a:p>
            <a:pPr marL="3429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" name="Google Shape;135;p18"/>
          <p:cNvSpPr/>
          <p:nvPr/>
        </p:nvSpPr>
        <p:spPr>
          <a:xfrm>
            <a:off x="617575" y="3789200"/>
            <a:ext cx="2601000" cy="1122725"/>
          </a:xfrm>
          <a:prstGeom prst="flowChartMagneticDisk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UNLABELED Dataset</a:t>
            </a:r>
            <a:endParaRPr sz="1800"/>
          </a:p>
        </p:txBody>
      </p:sp>
      <p:cxnSp>
        <p:nvCxnSpPr>
          <p:cNvPr id="136" name="Google Shape;136;p18"/>
          <p:cNvCxnSpPr/>
          <p:nvPr/>
        </p:nvCxnSpPr>
        <p:spPr>
          <a:xfrm rot="10800000" flipH="1">
            <a:off x="3298088" y="4266350"/>
            <a:ext cx="1010400" cy="9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7" name="Google Shape;137;p18"/>
          <p:cNvSpPr/>
          <p:nvPr/>
        </p:nvSpPr>
        <p:spPr>
          <a:xfrm>
            <a:off x="4388000" y="3723000"/>
            <a:ext cx="2523600" cy="10299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Backbone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38" name="Google Shape;138;p18"/>
          <p:cNvSpPr/>
          <p:nvPr/>
        </p:nvSpPr>
        <p:spPr>
          <a:xfrm>
            <a:off x="4444125" y="3057525"/>
            <a:ext cx="2358600" cy="4905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Projection Head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617575" y="963625"/>
            <a:ext cx="5193600" cy="5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3A6DAF"/>
              </a:buClr>
              <a:buSzPts val="2800"/>
              <a:buAutoNum type="arabicPeriod"/>
            </a:pPr>
            <a:r>
              <a:rPr lang="en-GB" sz="2800" dirty="0">
                <a:solidFill>
                  <a:srgbClr val="3A6DAF"/>
                </a:solidFill>
              </a:rPr>
              <a:t>Self-supervised pre-training</a:t>
            </a:r>
            <a:endParaRPr sz="2800" dirty="0">
              <a:solidFill>
                <a:srgbClr val="3A6DAF"/>
              </a:solidFill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6626888" y="1029025"/>
            <a:ext cx="4572300" cy="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rgbClr val="3A6DAF"/>
                </a:solidFill>
              </a:rPr>
              <a:t>2. Supervised fine-tuning</a:t>
            </a:r>
            <a:endParaRPr sz="2800" dirty="0">
              <a:solidFill>
                <a:srgbClr val="3A6DAF"/>
              </a:solidFill>
            </a:endParaRPr>
          </a:p>
        </p:txBody>
      </p:sp>
      <p:sp>
        <p:nvSpPr>
          <p:cNvPr id="141" name="Google Shape;141;p18"/>
          <p:cNvSpPr/>
          <p:nvPr/>
        </p:nvSpPr>
        <p:spPr>
          <a:xfrm>
            <a:off x="8073875" y="4350525"/>
            <a:ext cx="1952675" cy="561400"/>
          </a:xfrm>
          <a:prstGeom prst="flowChartMagneticDisk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LABELED Dataset</a:t>
            </a:r>
            <a:endParaRPr sz="1500"/>
          </a:p>
        </p:txBody>
      </p:sp>
      <p:cxnSp>
        <p:nvCxnSpPr>
          <p:cNvPr id="142" name="Google Shape;142;p18"/>
          <p:cNvCxnSpPr>
            <a:cxnSpLocks/>
          </p:cNvCxnSpPr>
          <p:nvPr/>
        </p:nvCxnSpPr>
        <p:spPr>
          <a:xfrm>
            <a:off x="6540464" y="3302715"/>
            <a:ext cx="1525293" cy="126276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3" name="Google Shape;143;p18"/>
          <p:cNvPicPr preferRelativeResize="0"/>
          <p:nvPr/>
        </p:nvPicPr>
        <p:blipFill rotWithShape="1">
          <a:blip r:embed="rId3">
            <a:alphaModFix/>
          </a:blip>
          <a:srcRect l="5731" t="7436" b="6983"/>
          <a:stretch/>
        </p:blipFill>
        <p:spPr>
          <a:xfrm>
            <a:off x="8211050" y="2021100"/>
            <a:ext cx="1678325" cy="1562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18"/>
          <p:cNvCxnSpPr>
            <a:stCxn id="141" idx="1"/>
            <a:endCxn id="143" idx="2"/>
          </p:cNvCxnSpPr>
          <p:nvPr/>
        </p:nvCxnSpPr>
        <p:spPr>
          <a:xfrm rot="10800000">
            <a:off x="9050212" y="3583425"/>
            <a:ext cx="0" cy="76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45" name="Google Shape;14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575" y="2021099"/>
            <a:ext cx="1417095" cy="156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8097" y="2021096"/>
            <a:ext cx="1354800" cy="144039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/>
          <p:nvPr/>
        </p:nvSpPr>
        <p:spPr>
          <a:xfrm>
            <a:off x="4444125" y="3022065"/>
            <a:ext cx="2358600" cy="5613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Segmentation Head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>
            <a:spLocks noGrp="1"/>
          </p:cNvSpPr>
          <p:nvPr>
            <p:ph type="title"/>
          </p:nvPr>
        </p:nvSpPr>
        <p:spPr>
          <a:xfrm>
            <a:off x="212274" y="265016"/>
            <a:ext cx="11476500" cy="490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/>
              <a:t>Contrastive Learning</a:t>
            </a:r>
            <a:r>
              <a:rPr lang="en-GB" sz="2200" b="0"/>
              <a:t> </a:t>
            </a:r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body" idx="1"/>
          </p:nvPr>
        </p:nvSpPr>
        <p:spPr>
          <a:xfrm>
            <a:off x="250825" y="1160900"/>
            <a:ext cx="11476500" cy="5330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400" dirty="0"/>
              <a:t>A Simple Framework for Contrastive Learning of Visual Representations (</a:t>
            </a:r>
            <a:r>
              <a:rPr lang="en-GB" sz="2400" b="1" dirty="0"/>
              <a:t>SimCLR</a:t>
            </a:r>
            <a:r>
              <a:rPr lang="en-GB" sz="2400" dirty="0"/>
              <a:t>)</a:t>
            </a:r>
            <a:r>
              <a:rPr lang="en-GB" sz="1200" b="1" baseline="-25000" dirty="0"/>
              <a:t> </a:t>
            </a:r>
            <a:endParaRPr sz="12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55" name="Google Shape;15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275" y="1741714"/>
            <a:ext cx="5744626" cy="433498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12;p20">
            <a:extLst>
              <a:ext uri="{FF2B5EF4-FFF2-40B4-BE49-F238E27FC236}">
                <a16:creationId xmlns:a16="http://schemas.microsoft.com/office/drawing/2014/main" id="{A4B18E2E-5A6F-B990-60CB-4FF0D09BDBC8}"/>
              </a:ext>
            </a:extLst>
          </p:cNvPr>
          <p:cNvSpPr txBox="1"/>
          <p:nvPr/>
        </p:nvSpPr>
        <p:spPr>
          <a:xfrm>
            <a:off x="8251372" y="3909207"/>
            <a:ext cx="3160436" cy="1913884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A6DAF"/>
              </a:buClr>
              <a:buSzPts val="1600"/>
              <a:buChar char="➢"/>
            </a:pPr>
            <a:r>
              <a:rPr lang="en-GB" sz="1600" b="1" dirty="0">
                <a:solidFill>
                  <a:srgbClr val="3A6DAF"/>
                </a:solidFill>
              </a:rPr>
              <a:t>Transformation: t , t`</a:t>
            </a:r>
            <a:endParaRPr sz="1600" b="1" dirty="0">
              <a:solidFill>
                <a:srgbClr val="3A6DAF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6DAF"/>
              </a:buClr>
              <a:buSzPts val="1600"/>
              <a:buChar char="➢"/>
            </a:pPr>
            <a:r>
              <a:rPr lang="en-GB" sz="1600" b="1" dirty="0">
                <a:solidFill>
                  <a:srgbClr val="3A6DAF"/>
                </a:solidFill>
              </a:rPr>
              <a:t>Views: x</a:t>
            </a:r>
            <a:r>
              <a:rPr lang="en-GB" sz="1600" b="1" baseline="-25000" dirty="0">
                <a:solidFill>
                  <a:srgbClr val="3A6DAF"/>
                </a:solidFill>
              </a:rPr>
              <a:t>i </a:t>
            </a:r>
            <a:r>
              <a:rPr lang="en-GB" sz="1600" b="1" dirty="0">
                <a:solidFill>
                  <a:srgbClr val="3A6DAF"/>
                </a:solidFill>
              </a:rPr>
              <a:t>,</a:t>
            </a:r>
            <a:r>
              <a:rPr lang="en-GB" sz="1600" b="1" baseline="-25000" dirty="0">
                <a:solidFill>
                  <a:srgbClr val="3A6DAF"/>
                </a:solidFill>
              </a:rPr>
              <a:t>  </a:t>
            </a:r>
            <a:r>
              <a:rPr lang="en-GB" sz="1600" b="1" dirty="0">
                <a:solidFill>
                  <a:srgbClr val="3A6DAF"/>
                </a:solidFill>
              </a:rPr>
              <a:t>x</a:t>
            </a:r>
            <a:r>
              <a:rPr lang="en-GB" sz="1600" b="1" baseline="-25000" dirty="0">
                <a:solidFill>
                  <a:srgbClr val="3A6DAF"/>
                </a:solidFill>
              </a:rPr>
              <a:t>j</a:t>
            </a:r>
            <a:endParaRPr sz="1600" baseline="-25000" dirty="0">
              <a:solidFill>
                <a:srgbClr val="3A6DAF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6DAF"/>
              </a:buClr>
              <a:buSzPts val="1600"/>
              <a:buChar char="➢"/>
            </a:pPr>
            <a:r>
              <a:rPr lang="en-GB" sz="1600" b="1" dirty="0">
                <a:solidFill>
                  <a:srgbClr val="3A6DAF"/>
                </a:solidFill>
              </a:rPr>
              <a:t>Encoder: f ( . )</a:t>
            </a:r>
            <a:endParaRPr sz="1600" b="1" dirty="0">
              <a:solidFill>
                <a:srgbClr val="3A6DAF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6DAF"/>
              </a:buClr>
              <a:buSzPts val="1600"/>
              <a:buChar char="➢"/>
            </a:pPr>
            <a:r>
              <a:rPr lang="en-GB" sz="1600" b="1" dirty="0">
                <a:solidFill>
                  <a:srgbClr val="3A6DAF"/>
                </a:solidFill>
              </a:rPr>
              <a:t>Feature map: h</a:t>
            </a:r>
            <a:r>
              <a:rPr lang="en-GB" sz="1600" b="1" baseline="-25000" dirty="0">
                <a:solidFill>
                  <a:srgbClr val="3A6DAF"/>
                </a:solidFill>
              </a:rPr>
              <a:t>i </a:t>
            </a:r>
            <a:r>
              <a:rPr lang="en-GB" sz="1600" b="1" dirty="0">
                <a:solidFill>
                  <a:srgbClr val="3A6DAF"/>
                </a:solidFill>
              </a:rPr>
              <a:t>,</a:t>
            </a:r>
            <a:r>
              <a:rPr lang="en-GB" sz="1600" b="1" baseline="-25000" dirty="0">
                <a:solidFill>
                  <a:srgbClr val="3A6DAF"/>
                </a:solidFill>
              </a:rPr>
              <a:t> </a:t>
            </a:r>
            <a:r>
              <a:rPr lang="en-GB" sz="1600" b="1" dirty="0">
                <a:solidFill>
                  <a:srgbClr val="3A6DAF"/>
                </a:solidFill>
              </a:rPr>
              <a:t>h</a:t>
            </a:r>
            <a:r>
              <a:rPr lang="en-GB" sz="1600" b="1" baseline="-25000" dirty="0">
                <a:solidFill>
                  <a:srgbClr val="3A6DAF"/>
                </a:solidFill>
              </a:rPr>
              <a:t>j </a:t>
            </a:r>
            <a:endParaRPr sz="1600" b="1" baseline="30000" dirty="0">
              <a:solidFill>
                <a:srgbClr val="3A6DAF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6DAF"/>
              </a:buClr>
              <a:buSzPts val="1600"/>
              <a:buChar char="➢"/>
            </a:pPr>
            <a:r>
              <a:rPr lang="en-GB" sz="1600" b="1" dirty="0">
                <a:solidFill>
                  <a:srgbClr val="3A6DAF"/>
                </a:solidFill>
              </a:rPr>
              <a:t>MLP(Projection): g( . ) </a:t>
            </a:r>
            <a:endParaRPr sz="1600" b="1" dirty="0">
              <a:solidFill>
                <a:srgbClr val="3A6DAF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6DAF"/>
              </a:buClr>
              <a:buSzPts val="1600"/>
              <a:buChar char="➢"/>
            </a:pPr>
            <a:r>
              <a:rPr lang="en-GB" sz="1600" b="1" dirty="0">
                <a:solidFill>
                  <a:srgbClr val="3A6DAF"/>
                </a:solidFill>
              </a:rPr>
              <a:t>Feature Map(MLP): z</a:t>
            </a:r>
            <a:r>
              <a:rPr lang="en-GB" sz="1600" b="1" baseline="-25000" dirty="0">
                <a:solidFill>
                  <a:srgbClr val="3A6DAF"/>
                </a:solidFill>
              </a:rPr>
              <a:t>i </a:t>
            </a:r>
            <a:r>
              <a:rPr lang="en-GB" sz="1600" b="1" dirty="0">
                <a:solidFill>
                  <a:srgbClr val="3A6DAF"/>
                </a:solidFill>
              </a:rPr>
              <a:t>, z</a:t>
            </a:r>
            <a:r>
              <a:rPr lang="en-GB" sz="1600" b="1" baseline="-25000" dirty="0">
                <a:solidFill>
                  <a:srgbClr val="3A6DAF"/>
                </a:solidFill>
              </a:rPr>
              <a:t>j  </a:t>
            </a:r>
            <a:endParaRPr sz="1600" b="1" dirty="0">
              <a:solidFill>
                <a:srgbClr val="3A6DA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/>
          <p:nvPr/>
        </p:nvSpPr>
        <p:spPr>
          <a:xfrm>
            <a:off x="3086934" y="3709576"/>
            <a:ext cx="2058600" cy="1875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0"/>
          <p:cNvSpPr/>
          <p:nvPr/>
        </p:nvSpPr>
        <p:spPr>
          <a:xfrm>
            <a:off x="3101558" y="1428901"/>
            <a:ext cx="2058600" cy="1758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0"/>
          <p:cNvSpPr/>
          <p:nvPr/>
        </p:nvSpPr>
        <p:spPr>
          <a:xfrm>
            <a:off x="1833798" y="1709490"/>
            <a:ext cx="608100" cy="534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0000"/>
                </a:solidFill>
              </a:rPr>
              <a:t>X</a:t>
            </a:r>
            <a:r>
              <a:rPr lang="en-GB" sz="2400" baseline="-25000">
                <a:solidFill>
                  <a:srgbClr val="FF0000"/>
                </a:solidFill>
              </a:rPr>
              <a:t>i</a:t>
            </a:r>
            <a:endParaRPr sz="2400" baseline="-25000">
              <a:solidFill>
                <a:srgbClr val="FF0000"/>
              </a:solidFill>
            </a:endParaRPr>
          </a:p>
        </p:txBody>
      </p:sp>
      <p:sp>
        <p:nvSpPr>
          <p:cNvPr id="167" name="Google Shape;167;p20"/>
          <p:cNvSpPr/>
          <p:nvPr/>
        </p:nvSpPr>
        <p:spPr>
          <a:xfrm>
            <a:off x="1833798" y="2553175"/>
            <a:ext cx="608100" cy="534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rgbClr val="00FF00"/>
                </a:solidFill>
              </a:rPr>
              <a:t>X</a:t>
            </a:r>
            <a:r>
              <a:rPr lang="en-GB" sz="2400" baseline="-25000">
                <a:solidFill>
                  <a:srgbClr val="00FF00"/>
                </a:solidFill>
              </a:rPr>
              <a:t>i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170" name="Google Shape;170;p20"/>
          <p:cNvSpPr/>
          <p:nvPr/>
        </p:nvSpPr>
        <p:spPr>
          <a:xfrm>
            <a:off x="1849210" y="4070843"/>
            <a:ext cx="608100" cy="534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dirty="0">
                <a:solidFill>
                  <a:srgbClr val="FF0000"/>
                </a:solidFill>
              </a:rPr>
              <a:t>X</a:t>
            </a:r>
            <a:r>
              <a:rPr lang="en-GB" sz="2400" baseline="-25000" dirty="0">
                <a:solidFill>
                  <a:srgbClr val="FF0000"/>
                </a:solidFill>
              </a:rPr>
              <a:t>j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71" name="Google Shape;171;p20"/>
          <p:cNvSpPr/>
          <p:nvPr/>
        </p:nvSpPr>
        <p:spPr>
          <a:xfrm>
            <a:off x="1849210" y="4914528"/>
            <a:ext cx="608100" cy="534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dirty="0">
                <a:solidFill>
                  <a:srgbClr val="00FF00"/>
                </a:solidFill>
              </a:rPr>
              <a:t>X</a:t>
            </a:r>
            <a:r>
              <a:rPr lang="en-GB" sz="2400" baseline="-25000" dirty="0">
                <a:solidFill>
                  <a:srgbClr val="00FF00"/>
                </a:solidFill>
              </a:rPr>
              <a:t>j</a:t>
            </a:r>
            <a:endParaRPr dirty="0">
              <a:solidFill>
                <a:srgbClr val="00FF00"/>
              </a:solidFill>
            </a:endParaRPr>
          </a:p>
        </p:txBody>
      </p:sp>
      <p:sp>
        <p:nvSpPr>
          <p:cNvPr id="172" name="Google Shape;172;p20"/>
          <p:cNvSpPr/>
          <p:nvPr/>
        </p:nvSpPr>
        <p:spPr>
          <a:xfrm>
            <a:off x="495925" y="2553175"/>
            <a:ext cx="608100" cy="534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0"/>
          <p:cNvSpPr/>
          <p:nvPr/>
        </p:nvSpPr>
        <p:spPr>
          <a:xfrm>
            <a:off x="405075" y="2652613"/>
            <a:ext cx="608100" cy="534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/>
          <p:nvPr/>
        </p:nvSpPr>
        <p:spPr>
          <a:xfrm>
            <a:off x="283400" y="2820468"/>
            <a:ext cx="608100" cy="534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SITS</a:t>
            </a:r>
            <a:endParaRPr dirty="0"/>
          </a:p>
        </p:txBody>
      </p:sp>
      <p:sp>
        <p:nvSpPr>
          <p:cNvPr id="175" name="Google Shape;175;p20"/>
          <p:cNvSpPr/>
          <p:nvPr/>
        </p:nvSpPr>
        <p:spPr>
          <a:xfrm>
            <a:off x="283400" y="3664153"/>
            <a:ext cx="608100" cy="534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Aerial</a:t>
            </a:r>
            <a:endParaRPr sz="1300"/>
          </a:p>
        </p:txBody>
      </p:sp>
      <p:cxnSp>
        <p:nvCxnSpPr>
          <p:cNvPr id="176" name="Google Shape;176;p20"/>
          <p:cNvCxnSpPr>
            <a:stCxn id="173" idx="3"/>
            <a:endCxn id="170" idx="1"/>
          </p:cNvCxnSpPr>
          <p:nvPr/>
        </p:nvCxnSpPr>
        <p:spPr>
          <a:xfrm>
            <a:off x="1013175" y="2919763"/>
            <a:ext cx="836100" cy="1418100"/>
          </a:xfrm>
          <a:prstGeom prst="curvedConnector3">
            <a:avLst>
              <a:gd name="adj1" fmla="val 49996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20"/>
          <p:cNvCxnSpPr>
            <a:stCxn id="175" idx="3"/>
            <a:endCxn id="167" idx="1"/>
          </p:cNvCxnSpPr>
          <p:nvPr/>
        </p:nvCxnSpPr>
        <p:spPr>
          <a:xfrm rot="10800000" flipH="1">
            <a:off x="891500" y="2820403"/>
            <a:ext cx="942300" cy="11109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20"/>
          <p:cNvCxnSpPr>
            <a:stCxn id="175" idx="3"/>
            <a:endCxn id="171" idx="1"/>
          </p:cNvCxnSpPr>
          <p:nvPr/>
        </p:nvCxnSpPr>
        <p:spPr>
          <a:xfrm>
            <a:off x="891500" y="3931303"/>
            <a:ext cx="957600" cy="1250400"/>
          </a:xfrm>
          <a:prstGeom prst="curvedConnector3">
            <a:avLst>
              <a:gd name="adj1" fmla="val 50006"/>
            </a:avLst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20"/>
          <p:cNvCxnSpPr>
            <a:stCxn id="173" idx="3"/>
            <a:endCxn id="166" idx="1"/>
          </p:cNvCxnSpPr>
          <p:nvPr/>
        </p:nvCxnSpPr>
        <p:spPr>
          <a:xfrm rot="10800000" flipH="1">
            <a:off x="1013175" y="1976563"/>
            <a:ext cx="820500" cy="943200"/>
          </a:xfrm>
          <a:prstGeom prst="curvedConnector3">
            <a:avLst>
              <a:gd name="adj1" fmla="val 50008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180;p20"/>
          <p:cNvSpPr/>
          <p:nvPr/>
        </p:nvSpPr>
        <p:spPr>
          <a:xfrm>
            <a:off x="3181083" y="1609338"/>
            <a:ext cx="1796400" cy="634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Temporal ViT</a:t>
            </a:r>
            <a:endParaRPr/>
          </a:p>
        </p:txBody>
      </p:sp>
      <p:sp>
        <p:nvSpPr>
          <p:cNvPr id="181" name="Google Shape;181;p20"/>
          <p:cNvSpPr/>
          <p:nvPr/>
        </p:nvSpPr>
        <p:spPr>
          <a:xfrm>
            <a:off x="3181083" y="3803549"/>
            <a:ext cx="1796400" cy="634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Temporal ViT</a:t>
            </a:r>
            <a:endParaRPr/>
          </a:p>
        </p:txBody>
      </p:sp>
      <p:sp>
        <p:nvSpPr>
          <p:cNvPr id="182" name="Google Shape;182;p20"/>
          <p:cNvSpPr/>
          <p:nvPr/>
        </p:nvSpPr>
        <p:spPr>
          <a:xfrm>
            <a:off x="5348580" y="2266899"/>
            <a:ext cx="206400" cy="186300"/>
          </a:xfrm>
          <a:prstGeom prst="flowChartOr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3" name="Google Shape;183;p20"/>
          <p:cNvCxnSpPr>
            <a:stCxn id="180" idx="3"/>
            <a:endCxn id="182" idx="2"/>
          </p:cNvCxnSpPr>
          <p:nvPr/>
        </p:nvCxnSpPr>
        <p:spPr>
          <a:xfrm>
            <a:off x="4977483" y="1926588"/>
            <a:ext cx="371100" cy="4335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" name="Google Shape;184;p20"/>
          <p:cNvCxnSpPr>
            <a:stCxn id="185" idx="3"/>
            <a:endCxn id="182" idx="2"/>
          </p:cNvCxnSpPr>
          <p:nvPr/>
        </p:nvCxnSpPr>
        <p:spPr>
          <a:xfrm rot="-5400000">
            <a:off x="4953330" y="2374899"/>
            <a:ext cx="410100" cy="380400"/>
          </a:xfrm>
          <a:prstGeom prst="bentConnector2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6" name="Google Shape;186;p20"/>
          <p:cNvSpPr/>
          <p:nvPr/>
        </p:nvSpPr>
        <p:spPr>
          <a:xfrm>
            <a:off x="5348580" y="4556043"/>
            <a:ext cx="206400" cy="186300"/>
          </a:xfrm>
          <a:prstGeom prst="flowChartOr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7" name="Google Shape;187;p20"/>
          <p:cNvCxnSpPr>
            <a:stCxn id="181" idx="3"/>
            <a:endCxn id="186" idx="2"/>
          </p:cNvCxnSpPr>
          <p:nvPr/>
        </p:nvCxnSpPr>
        <p:spPr>
          <a:xfrm>
            <a:off x="4977483" y="4120799"/>
            <a:ext cx="371100" cy="528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" name="Google Shape;188;p20"/>
          <p:cNvCxnSpPr>
            <a:stCxn id="189" idx="3"/>
            <a:endCxn id="186" idx="2"/>
          </p:cNvCxnSpPr>
          <p:nvPr/>
        </p:nvCxnSpPr>
        <p:spPr>
          <a:xfrm rot="-5400000">
            <a:off x="4921830" y="4704843"/>
            <a:ext cx="482400" cy="371100"/>
          </a:xfrm>
          <a:prstGeom prst="bentConnector2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20"/>
          <p:cNvCxnSpPr>
            <a:stCxn id="182" idx="6"/>
          </p:cNvCxnSpPr>
          <p:nvPr/>
        </p:nvCxnSpPr>
        <p:spPr>
          <a:xfrm>
            <a:off x="5554980" y="2360049"/>
            <a:ext cx="362100" cy="27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1" name="Google Shape;191;p20"/>
          <p:cNvCxnSpPr>
            <a:stCxn id="186" idx="6"/>
          </p:cNvCxnSpPr>
          <p:nvPr/>
        </p:nvCxnSpPr>
        <p:spPr>
          <a:xfrm>
            <a:off x="5554980" y="4649193"/>
            <a:ext cx="376800" cy="42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2" name="Google Shape;192;p20"/>
          <p:cNvSpPr/>
          <p:nvPr/>
        </p:nvSpPr>
        <p:spPr>
          <a:xfrm>
            <a:off x="6127629" y="1513839"/>
            <a:ext cx="462600" cy="1574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H</a:t>
            </a:r>
            <a:r>
              <a:rPr lang="en-GB" sz="2000" baseline="-25000"/>
              <a:t>i</a:t>
            </a:r>
            <a:endParaRPr sz="2000" baseline="-25000"/>
          </a:p>
        </p:txBody>
      </p:sp>
      <p:sp>
        <p:nvSpPr>
          <p:cNvPr id="193" name="Google Shape;193;p20"/>
          <p:cNvSpPr/>
          <p:nvPr/>
        </p:nvSpPr>
        <p:spPr>
          <a:xfrm>
            <a:off x="6127629" y="3699581"/>
            <a:ext cx="462600" cy="1574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dirty="0">
                <a:solidFill>
                  <a:schemeClr val="dk1"/>
                </a:solidFill>
              </a:rPr>
              <a:t>H</a:t>
            </a:r>
            <a:r>
              <a:rPr lang="en-GB" sz="2000" baseline="-25000" dirty="0">
                <a:solidFill>
                  <a:schemeClr val="dk1"/>
                </a:solidFill>
              </a:rPr>
              <a:t>j</a:t>
            </a:r>
            <a:endParaRPr dirty="0"/>
          </a:p>
        </p:txBody>
      </p:sp>
      <p:sp>
        <p:nvSpPr>
          <p:cNvPr id="194" name="Google Shape;194;p20"/>
          <p:cNvSpPr/>
          <p:nvPr/>
        </p:nvSpPr>
        <p:spPr>
          <a:xfrm rot="-5400000">
            <a:off x="6379753" y="2119109"/>
            <a:ext cx="1587000" cy="363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Fully Connected</a:t>
            </a: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8882600" y="3105193"/>
            <a:ext cx="2909700" cy="669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C57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100" dirty="0">
                <a:solidFill>
                  <a:schemeClr val="dk1"/>
                </a:solidFill>
              </a:rPr>
              <a:t>Contrastive Learning</a:t>
            </a:r>
            <a:endParaRPr sz="21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197" name="Google Shape;197;p20"/>
          <p:cNvSpPr txBox="1"/>
          <p:nvPr/>
        </p:nvSpPr>
        <p:spPr>
          <a:xfrm>
            <a:off x="8335026" y="2020729"/>
            <a:ext cx="4626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rgbClr val="0D5CDF"/>
                </a:solidFill>
              </a:rPr>
              <a:t>Z</a:t>
            </a:r>
            <a:r>
              <a:rPr lang="en-GB" sz="2000" baseline="-25000">
                <a:solidFill>
                  <a:srgbClr val="0D5CDF"/>
                </a:solidFill>
              </a:rPr>
              <a:t>i</a:t>
            </a:r>
            <a:endParaRPr sz="2800">
              <a:solidFill>
                <a:srgbClr val="0D5CDF"/>
              </a:solidFill>
            </a:endParaRPr>
          </a:p>
        </p:txBody>
      </p:sp>
      <p:sp>
        <p:nvSpPr>
          <p:cNvPr id="198" name="Google Shape;198;p20"/>
          <p:cNvSpPr txBox="1"/>
          <p:nvPr/>
        </p:nvSpPr>
        <p:spPr>
          <a:xfrm>
            <a:off x="8420001" y="4318638"/>
            <a:ext cx="4626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rgbClr val="0D5CDF"/>
                </a:solidFill>
              </a:rPr>
              <a:t>Z</a:t>
            </a:r>
            <a:r>
              <a:rPr lang="en-GB" sz="2000" baseline="-25000" dirty="0">
                <a:solidFill>
                  <a:srgbClr val="0D5CDF"/>
                </a:solidFill>
              </a:rPr>
              <a:t>j</a:t>
            </a:r>
            <a:endParaRPr sz="2800" dirty="0">
              <a:solidFill>
                <a:srgbClr val="0D5CDF"/>
              </a:solidFill>
            </a:endParaRPr>
          </a:p>
        </p:txBody>
      </p:sp>
      <p:sp>
        <p:nvSpPr>
          <p:cNvPr id="199" name="Google Shape;199;p20"/>
          <p:cNvSpPr/>
          <p:nvPr/>
        </p:nvSpPr>
        <p:spPr>
          <a:xfrm>
            <a:off x="8425913" y="2553175"/>
            <a:ext cx="280800" cy="1715700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0"/>
          <p:cNvSpPr/>
          <p:nvPr/>
        </p:nvSpPr>
        <p:spPr>
          <a:xfrm rot="-5400000">
            <a:off x="7103727" y="2081442"/>
            <a:ext cx="1587000" cy="363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Fully Connected</a:t>
            </a:r>
            <a:endParaRPr/>
          </a:p>
        </p:txBody>
      </p:sp>
      <p:sp>
        <p:nvSpPr>
          <p:cNvPr id="201" name="Google Shape;201;p20"/>
          <p:cNvSpPr/>
          <p:nvPr/>
        </p:nvSpPr>
        <p:spPr>
          <a:xfrm rot="-5400000">
            <a:off x="6451640" y="4304852"/>
            <a:ext cx="1587000" cy="363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Fully Connected</a:t>
            </a:r>
            <a:endParaRPr/>
          </a:p>
        </p:txBody>
      </p:sp>
      <p:sp>
        <p:nvSpPr>
          <p:cNvPr id="202" name="Google Shape;202;p20"/>
          <p:cNvSpPr/>
          <p:nvPr/>
        </p:nvSpPr>
        <p:spPr>
          <a:xfrm rot="-5400000">
            <a:off x="7189214" y="4304852"/>
            <a:ext cx="1587000" cy="363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Fully Connected</a:t>
            </a:r>
            <a:endParaRPr/>
          </a:p>
        </p:txBody>
      </p:sp>
      <p:cxnSp>
        <p:nvCxnSpPr>
          <p:cNvPr id="203" name="Google Shape;203;p20"/>
          <p:cNvCxnSpPr/>
          <p:nvPr/>
        </p:nvCxnSpPr>
        <p:spPr>
          <a:xfrm>
            <a:off x="2756609" y="1922054"/>
            <a:ext cx="355800" cy="9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" name="Google Shape;204;p20"/>
          <p:cNvCxnSpPr/>
          <p:nvPr/>
        </p:nvCxnSpPr>
        <p:spPr>
          <a:xfrm>
            <a:off x="2756596" y="2815815"/>
            <a:ext cx="355800" cy="9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5" name="Google Shape;205;p20"/>
          <p:cNvCxnSpPr/>
          <p:nvPr/>
        </p:nvCxnSpPr>
        <p:spPr>
          <a:xfrm>
            <a:off x="2756596" y="4116266"/>
            <a:ext cx="355800" cy="9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6" name="Google Shape;206;p20"/>
          <p:cNvCxnSpPr/>
          <p:nvPr/>
        </p:nvCxnSpPr>
        <p:spPr>
          <a:xfrm>
            <a:off x="2756596" y="5127092"/>
            <a:ext cx="355800" cy="9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7" name="Google Shape;207;p20"/>
          <p:cNvCxnSpPr/>
          <p:nvPr/>
        </p:nvCxnSpPr>
        <p:spPr>
          <a:xfrm>
            <a:off x="6612928" y="2374880"/>
            <a:ext cx="355800" cy="9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8" name="Google Shape;208;p20"/>
          <p:cNvCxnSpPr/>
          <p:nvPr/>
        </p:nvCxnSpPr>
        <p:spPr>
          <a:xfrm>
            <a:off x="6648891" y="4482185"/>
            <a:ext cx="355800" cy="9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9" name="Google Shape;209;p20"/>
          <p:cNvSpPr txBox="1"/>
          <p:nvPr/>
        </p:nvSpPr>
        <p:spPr>
          <a:xfrm>
            <a:off x="9322200" y="1078295"/>
            <a:ext cx="2685300" cy="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3A6DAF"/>
              </a:solidFill>
            </a:endParaRPr>
          </a:p>
        </p:txBody>
      </p:sp>
      <p:sp>
        <p:nvSpPr>
          <p:cNvPr id="210" name="Google Shape;210;p20"/>
          <p:cNvSpPr txBox="1"/>
          <p:nvPr/>
        </p:nvSpPr>
        <p:spPr>
          <a:xfrm>
            <a:off x="3817257" y="930800"/>
            <a:ext cx="7641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3A6DAF"/>
                </a:solidFill>
              </a:rPr>
              <a:t>f ( . ) </a:t>
            </a:r>
            <a:endParaRPr sz="2000" b="1">
              <a:solidFill>
                <a:srgbClr val="3A6DAF"/>
              </a:solidFill>
            </a:endParaRPr>
          </a:p>
        </p:txBody>
      </p:sp>
      <p:sp>
        <p:nvSpPr>
          <p:cNvPr id="211" name="Google Shape;211;p20"/>
          <p:cNvSpPr txBox="1"/>
          <p:nvPr/>
        </p:nvSpPr>
        <p:spPr>
          <a:xfrm>
            <a:off x="3697222" y="3173625"/>
            <a:ext cx="7641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3A6DAF"/>
                </a:solidFill>
              </a:rPr>
              <a:t>f ( . ) </a:t>
            </a:r>
            <a:endParaRPr sz="2000" b="1" dirty="0">
              <a:solidFill>
                <a:srgbClr val="3A6DAF"/>
              </a:solidFill>
            </a:endParaRPr>
          </a:p>
        </p:txBody>
      </p:sp>
      <p:sp>
        <p:nvSpPr>
          <p:cNvPr id="212" name="Google Shape;212;p20"/>
          <p:cNvSpPr txBox="1"/>
          <p:nvPr/>
        </p:nvSpPr>
        <p:spPr>
          <a:xfrm>
            <a:off x="9008374" y="4070843"/>
            <a:ext cx="3120731" cy="196860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A6DAF"/>
              </a:buClr>
              <a:buSzPts val="1600"/>
              <a:buChar char="➢"/>
            </a:pPr>
            <a:r>
              <a:rPr lang="en-GB" sz="1600" b="1" dirty="0">
                <a:solidFill>
                  <a:srgbClr val="3A6DAF"/>
                </a:solidFill>
              </a:rPr>
              <a:t>Transformation : t , t`</a:t>
            </a:r>
            <a:endParaRPr sz="1600" b="1" dirty="0">
              <a:solidFill>
                <a:srgbClr val="3A6DAF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6DAF"/>
              </a:buClr>
              <a:buSzPts val="1600"/>
              <a:buChar char="➢"/>
            </a:pPr>
            <a:r>
              <a:rPr lang="en-GB" sz="1600" b="1" dirty="0">
                <a:solidFill>
                  <a:srgbClr val="3A6DAF"/>
                </a:solidFill>
              </a:rPr>
              <a:t>Views: x</a:t>
            </a:r>
            <a:r>
              <a:rPr lang="en-GB" sz="1600" b="1" baseline="-25000" dirty="0">
                <a:solidFill>
                  <a:srgbClr val="3A6DAF"/>
                </a:solidFill>
              </a:rPr>
              <a:t>i </a:t>
            </a:r>
            <a:r>
              <a:rPr lang="en-GB" sz="1600" b="1" dirty="0">
                <a:solidFill>
                  <a:srgbClr val="3A6DAF"/>
                </a:solidFill>
              </a:rPr>
              <a:t>,</a:t>
            </a:r>
            <a:r>
              <a:rPr lang="en-GB" sz="1600" b="1" baseline="-25000" dirty="0">
                <a:solidFill>
                  <a:srgbClr val="3A6DAF"/>
                </a:solidFill>
              </a:rPr>
              <a:t>  </a:t>
            </a:r>
            <a:r>
              <a:rPr lang="en-GB" sz="1600" b="1" dirty="0">
                <a:solidFill>
                  <a:srgbClr val="3A6DAF"/>
                </a:solidFill>
              </a:rPr>
              <a:t>x</a:t>
            </a:r>
            <a:r>
              <a:rPr lang="en-GB" sz="1600" b="1" baseline="-25000" dirty="0">
                <a:solidFill>
                  <a:srgbClr val="3A6DAF"/>
                </a:solidFill>
              </a:rPr>
              <a:t>j</a:t>
            </a:r>
            <a:endParaRPr sz="1600" baseline="-25000" dirty="0">
              <a:solidFill>
                <a:srgbClr val="3A6DAF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6DAF"/>
              </a:buClr>
              <a:buSzPts val="1600"/>
              <a:buChar char="➢"/>
            </a:pPr>
            <a:r>
              <a:rPr lang="en-GB" sz="1600" b="1" dirty="0">
                <a:solidFill>
                  <a:srgbClr val="3A6DAF"/>
                </a:solidFill>
              </a:rPr>
              <a:t>Encoder : f ( . )</a:t>
            </a:r>
            <a:endParaRPr sz="1600" b="1" dirty="0">
              <a:solidFill>
                <a:srgbClr val="3A6DAF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6DAF"/>
              </a:buClr>
              <a:buSzPts val="1600"/>
              <a:buChar char="➢"/>
            </a:pPr>
            <a:r>
              <a:rPr lang="en-GB" sz="1600" b="1" dirty="0">
                <a:solidFill>
                  <a:srgbClr val="3A6DAF"/>
                </a:solidFill>
              </a:rPr>
              <a:t>Feature map : h</a:t>
            </a:r>
            <a:r>
              <a:rPr lang="en-GB" sz="1600" b="1" baseline="-25000" dirty="0">
                <a:solidFill>
                  <a:srgbClr val="3A6DAF"/>
                </a:solidFill>
              </a:rPr>
              <a:t>i </a:t>
            </a:r>
            <a:r>
              <a:rPr lang="en-GB" sz="1600" b="1" dirty="0">
                <a:solidFill>
                  <a:srgbClr val="3A6DAF"/>
                </a:solidFill>
              </a:rPr>
              <a:t>,</a:t>
            </a:r>
            <a:r>
              <a:rPr lang="en-GB" sz="1600" b="1" baseline="-25000" dirty="0">
                <a:solidFill>
                  <a:srgbClr val="3A6DAF"/>
                </a:solidFill>
              </a:rPr>
              <a:t> </a:t>
            </a:r>
            <a:r>
              <a:rPr lang="en-GB" sz="1600" b="1" dirty="0">
                <a:solidFill>
                  <a:srgbClr val="3A6DAF"/>
                </a:solidFill>
              </a:rPr>
              <a:t>h</a:t>
            </a:r>
            <a:r>
              <a:rPr lang="en-GB" sz="1600" b="1" baseline="-25000" dirty="0">
                <a:solidFill>
                  <a:srgbClr val="3A6DAF"/>
                </a:solidFill>
              </a:rPr>
              <a:t>j </a:t>
            </a:r>
            <a:endParaRPr sz="1600" b="1" baseline="30000" dirty="0">
              <a:solidFill>
                <a:srgbClr val="3A6DAF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6DAF"/>
              </a:buClr>
              <a:buSzPts val="1600"/>
              <a:buChar char="➢"/>
            </a:pPr>
            <a:r>
              <a:rPr lang="en-GB" sz="1600" b="1" dirty="0">
                <a:solidFill>
                  <a:srgbClr val="3A6DAF"/>
                </a:solidFill>
              </a:rPr>
              <a:t>MLP(Projection) : g( . ) </a:t>
            </a:r>
            <a:endParaRPr sz="1600" b="1" dirty="0">
              <a:solidFill>
                <a:srgbClr val="3A6DAF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6DAF"/>
              </a:buClr>
              <a:buSzPts val="1600"/>
              <a:buChar char="➢"/>
            </a:pPr>
            <a:r>
              <a:rPr lang="en-GB" sz="1600" b="1" dirty="0">
                <a:solidFill>
                  <a:srgbClr val="3A6DAF"/>
                </a:solidFill>
              </a:rPr>
              <a:t>Feature Map(MLP): z</a:t>
            </a:r>
            <a:r>
              <a:rPr lang="en-GB" sz="1600" b="1" baseline="-25000" dirty="0">
                <a:solidFill>
                  <a:srgbClr val="3A6DAF"/>
                </a:solidFill>
              </a:rPr>
              <a:t>i </a:t>
            </a:r>
            <a:r>
              <a:rPr lang="en-GB" sz="1600" b="1" dirty="0">
                <a:solidFill>
                  <a:srgbClr val="3A6DAF"/>
                </a:solidFill>
              </a:rPr>
              <a:t>, z</a:t>
            </a:r>
            <a:r>
              <a:rPr lang="en-GB" sz="1600" b="1" baseline="-25000" dirty="0">
                <a:solidFill>
                  <a:srgbClr val="3A6DAF"/>
                </a:solidFill>
              </a:rPr>
              <a:t>j  </a:t>
            </a:r>
            <a:endParaRPr sz="1600" b="1" dirty="0">
              <a:solidFill>
                <a:srgbClr val="3A6DAF"/>
              </a:solidFill>
            </a:endParaRPr>
          </a:p>
        </p:txBody>
      </p:sp>
      <p:sp>
        <p:nvSpPr>
          <p:cNvPr id="213" name="Google Shape;213;p20"/>
          <p:cNvSpPr txBox="1"/>
          <p:nvPr/>
        </p:nvSpPr>
        <p:spPr>
          <a:xfrm>
            <a:off x="6941103" y="3354908"/>
            <a:ext cx="6081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0000"/>
                </a:solidFill>
              </a:rPr>
              <a:t>2048</a:t>
            </a:r>
            <a:endParaRPr sz="1300">
              <a:solidFill>
                <a:srgbClr val="FF0000"/>
              </a:solidFill>
            </a:endParaRPr>
          </a:p>
        </p:txBody>
      </p:sp>
      <p:sp>
        <p:nvSpPr>
          <p:cNvPr id="214" name="Google Shape;214;p20"/>
          <p:cNvSpPr txBox="1"/>
          <p:nvPr/>
        </p:nvSpPr>
        <p:spPr>
          <a:xfrm>
            <a:off x="7715426" y="3370049"/>
            <a:ext cx="534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0000"/>
                </a:solidFill>
              </a:rPr>
              <a:t>128</a:t>
            </a:r>
            <a:endParaRPr sz="1300">
              <a:solidFill>
                <a:srgbClr val="FF0000"/>
              </a:solidFill>
            </a:endParaRPr>
          </a:p>
        </p:txBody>
      </p:sp>
      <p:sp>
        <p:nvSpPr>
          <p:cNvPr id="215" name="Google Shape;215;p20"/>
          <p:cNvSpPr txBox="1"/>
          <p:nvPr/>
        </p:nvSpPr>
        <p:spPr>
          <a:xfrm>
            <a:off x="6869203" y="1180146"/>
            <a:ext cx="6081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0000"/>
                </a:solidFill>
              </a:rPr>
              <a:t>2048</a:t>
            </a:r>
            <a:endParaRPr sz="1300">
              <a:solidFill>
                <a:srgbClr val="FF0000"/>
              </a:solidFill>
            </a:endParaRPr>
          </a:p>
        </p:txBody>
      </p:sp>
      <p:sp>
        <p:nvSpPr>
          <p:cNvPr id="216" name="Google Shape;216;p20"/>
          <p:cNvSpPr txBox="1"/>
          <p:nvPr/>
        </p:nvSpPr>
        <p:spPr>
          <a:xfrm>
            <a:off x="7629926" y="1170840"/>
            <a:ext cx="534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0000"/>
                </a:solidFill>
              </a:rPr>
              <a:t>128</a:t>
            </a:r>
            <a:endParaRPr sz="1300">
              <a:solidFill>
                <a:srgbClr val="FF0000"/>
              </a:solidFill>
            </a:endParaRPr>
          </a:p>
        </p:txBody>
      </p:sp>
      <p:sp>
        <p:nvSpPr>
          <p:cNvPr id="217" name="Google Shape;217;p20"/>
          <p:cNvSpPr/>
          <p:nvPr/>
        </p:nvSpPr>
        <p:spPr>
          <a:xfrm rot="-5400000">
            <a:off x="6927290" y="2152784"/>
            <a:ext cx="1215900" cy="206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ReLU</a:t>
            </a:r>
            <a:endParaRPr dirty="0"/>
          </a:p>
        </p:txBody>
      </p:sp>
      <p:sp>
        <p:nvSpPr>
          <p:cNvPr id="218" name="Google Shape;218;p20"/>
          <p:cNvSpPr/>
          <p:nvPr/>
        </p:nvSpPr>
        <p:spPr>
          <a:xfrm rot="-5400000">
            <a:off x="7005977" y="4308688"/>
            <a:ext cx="1215900" cy="206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ReLU</a:t>
            </a:r>
            <a:endParaRPr dirty="0"/>
          </a:p>
        </p:txBody>
      </p:sp>
      <p:sp>
        <p:nvSpPr>
          <p:cNvPr id="219" name="Google Shape;219;p20"/>
          <p:cNvSpPr txBox="1"/>
          <p:nvPr/>
        </p:nvSpPr>
        <p:spPr>
          <a:xfrm>
            <a:off x="6584631" y="717850"/>
            <a:ext cx="20586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3A6DAF"/>
                </a:solidFill>
              </a:rPr>
              <a:t>Projection Head (</a:t>
            </a:r>
            <a:r>
              <a:rPr lang="en-GB" sz="1600" b="1">
                <a:solidFill>
                  <a:srgbClr val="3A6DAF"/>
                </a:solidFill>
              </a:rPr>
              <a:t>g</a:t>
            </a:r>
            <a:r>
              <a:rPr lang="en-GB" sz="1600">
                <a:solidFill>
                  <a:srgbClr val="3A6DAF"/>
                </a:solidFill>
              </a:rPr>
              <a:t>)</a:t>
            </a:r>
            <a:endParaRPr sz="1600">
              <a:solidFill>
                <a:srgbClr val="3A6DAF"/>
              </a:solidFill>
            </a:endParaRPr>
          </a:p>
        </p:txBody>
      </p:sp>
      <p:sp>
        <p:nvSpPr>
          <p:cNvPr id="220" name="Google Shape;220;p20"/>
          <p:cNvSpPr txBox="1"/>
          <p:nvPr/>
        </p:nvSpPr>
        <p:spPr>
          <a:xfrm>
            <a:off x="1250700" y="1869700"/>
            <a:ext cx="166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3A6DAF"/>
                </a:solidFill>
              </a:rPr>
              <a:t>t</a:t>
            </a:r>
            <a:endParaRPr sz="2300">
              <a:solidFill>
                <a:srgbClr val="3A6DAF"/>
              </a:solidFill>
            </a:endParaRPr>
          </a:p>
        </p:txBody>
      </p:sp>
      <p:sp>
        <p:nvSpPr>
          <p:cNvPr id="221" name="Google Shape;221;p20"/>
          <p:cNvSpPr txBox="1"/>
          <p:nvPr/>
        </p:nvSpPr>
        <p:spPr>
          <a:xfrm>
            <a:off x="1517275" y="3560900"/>
            <a:ext cx="9423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3A6DAF"/>
                </a:solidFill>
              </a:rPr>
              <a:t>t`</a:t>
            </a:r>
            <a:endParaRPr sz="2300">
              <a:solidFill>
                <a:srgbClr val="3A6DAF"/>
              </a:solidFill>
            </a:endParaRPr>
          </a:p>
        </p:txBody>
      </p:sp>
      <p:sp>
        <p:nvSpPr>
          <p:cNvPr id="222" name="Google Shape;222;p20"/>
          <p:cNvSpPr/>
          <p:nvPr/>
        </p:nvSpPr>
        <p:spPr>
          <a:xfrm rot="5400000">
            <a:off x="3707947" y="1864000"/>
            <a:ext cx="724800" cy="1764300"/>
          </a:xfrm>
          <a:prstGeom prst="trapezoid">
            <a:avLst>
              <a:gd name="adj" fmla="val 25000"/>
            </a:avLst>
          </a:prstGeom>
          <a:solidFill>
            <a:schemeClr val="lt1"/>
          </a:solidFill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0"/>
          <p:cNvSpPr/>
          <p:nvPr/>
        </p:nvSpPr>
        <p:spPr>
          <a:xfrm rot="5400000">
            <a:off x="3716872" y="4219500"/>
            <a:ext cx="724800" cy="1764300"/>
          </a:xfrm>
          <a:prstGeom prst="trapezoid">
            <a:avLst>
              <a:gd name="adj" fmla="val 25000"/>
            </a:avLst>
          </a:prstGeom>
          <a:solidFill>
            <a:schemeClr val="lt1"/>
          </a:solidFill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0"/>
          <p:cNvSpPr txBox="1"/>
          <p:nvPr/>
        </p:nvSpPr>
        <p:spPr>
          <a:xfrm>
            <a:off x="3322687" y="2553175"/>
            <a:ext cx="1435200" cy="3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U-Net Encoder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5" name="Google Shape;225;p20"/>
          <p:cNvSpPr txBox="1"/>
          <p:nvPr/>
        </p:nvSpPr>
        <p:spPr>
          <a:xfrm>
            <a:off x="3327337" y="4915175"/>
            <a:ext cx="1435200" cy="3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U-Net Encoder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6" name="Google Shape;226;p20"/>
          <p:cNvSpPr txBox="1"/>
          <p:nvPr/>
        </p:nvSpPr>
        <p:spPr>
          <a:xfrm>
            <a:off x="8250025" y="114825"/>
            <a:ext cx="19398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3A6DA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"/>
          <p:cNvSpPr txBox="1">
            <a:spLocks noGrp="1"/>
          </p:cNvSpPr>
          <p:nvPr>
            <p:ph type="title"/>
          </p:nvPr>
        </p:nvSpPr>
        <p:spPr>
          <a:xfrm>
            <a:off x="327775" y="166975"/>
            <a:ext cx="10460400" cy="679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 dirty="0"/>
              <a:t>Supervised fine-tuning</a:t>
            </a:r>
            <a:endParaRPr sz="2800" dirty="0"/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4600" dirty="0"/>
          </a:p>
        </p:txBody>
      </p:sp>
      <p:sp>
        <p:nvSpPr>
          <p:cNvPr id="233" name="Google Shape;233;p21"/>
          <p:cNvSpPr/>
          <p:nvPr/>
        </p:nvSpPr>
        <p:spPr>
          <a:xfrm>
            <a:off x="1329861" y="1477675"/>
            <a:ext cx="1280400" cy="10638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1"/>
          <p:cNvSpPr/>
          <p:nvPr/>
        </p:nvSpPr>
        <p:spPr>
          <a:xfrm>
            <a:off x="1138537" y="1675617"/>
            <a:ext cx="1280400" cy="10638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1"/>
          <p:cNvSpPr/>
          <p:nvPr/>
        </p:nvSpPr>
        <p:spPr>
          <a:xfrm>
            <a:off x="882298" y="2009751"/>
            <a:ext cx="1280400" cy="10638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SITS</a:t>
            </a:r>
            <a:endParaRPr/>
          </a:p>
        </p:txBody>
      </p:sp>
      <p:sp>
        <p:nvSpPr>
          <p:cNvPr id="236" name="Google Shape;236;p21"/>
          <p:cNvSpPr/>
          <p:nvPr/>
        </p:nvSpPr>
        <p:spPr>
          <a:xfrm>
            <a:off x="882298" y="3689193"/>
            <a:ext cx="1280400" cy="10638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Aerial</a:t>
            </a:r>
            <a:endParaRPr sz="1300"/>
          </a:p>
        </p:txBody>
      </p:sp>
      <p:sp>
        <p:nvSpPr>
          <p:cNvPr id="237" name="Google Shape;237;p21"/>
          <p:cNvSpPr/>
          <p:nvPr/>
        </p:nvSpPr>
        <p:spPr>
          <a:xfrm>
            <a:off x="2998318" y="2093800"/>
            <a:ext cx="2445000" cy="9678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Temporal ViT</a:t>
            </a:r>
            <a:endParaRPr/>
          </a:p>
        </p:txBody>
      </p:sp>
      <p:sp>
        <p:nvSpPr>
          <p:cNvPr id="238" name="Google Shape;238;p21"/>
          <p:cNvSpPr/>
          <p:nvPr/>
        </p:nvSpPr>
        <p:spPr>
          <a:xfrm>
            <a:off x="6151741" y="3996501"/>
            <a:ext cx="204300" cy="209400"/>
          </a:xfrm>
          <a:prstGeom prst="flowChartOr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Google Shape;239;p21"/>
          <p:cNvCxnSpPr>
            <a:stCxn id="237" idx="3"/>
            <a:endCxn id="238" idx="0"/>
          </p:cNvCxnSpPr>
          <p:nvPr/>
        </p:nvCxnSpPr>
        <p:spPr>
          <a:xfrm>
            <a:off x="5443318" y="2577700"/>
            <a:ext cx="810600" cy="1418700"/>
          </a:xfrm>
          <a:prstGeom prst="bentConnector2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21"/>
          <p:cNvCxnSpPr/>
          <p:nvPr/>
        </p:nvCxnSpPr>
        <p:spPr>
          <a:xfrm>
            <a:off x="5441641" y="4100901"/>
            <a:ext cx="7101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Google Shape;241;p21"/>
          <p:cNvCxnSpPr/>
          <p:nvPr/>
        </p:nvCxnSpPr>
        <p:spPr>
          <a:xfrm>
            <a:off x="9413988" y="4096850"/>
            <a:ext cx="870000" cy="9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2" name="Google Shape;242;p21"/>
          <p:cNvSpPr txBox="1"/>
          <p:nvPr/>
        </p:nvSpPr>
        <p:spPr>
          <a:xfrm>
            <a:off x="6792525" y="2123813"/>
            <a:ext cx="3779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rgbClr val="3A6DAF"/>
                </a:solidFill>
              </a:rPr>
              <a:t>Segmentation Head</a:t>
            </a:r>
            <a:endParaRPr sz="2700">
              <a:solidFill>
                <a:srgbClr val="3A6DAF"/>
              </a:solidFill>
            </a:endParaRPr>
          </a:p>
        </p:txBody>
      </p:sp>
      <p:pic>
        <p:nvPicPr>
          <p:cNvPr id="243" name="Google Shape;243;p21"/>
          <p:cNvPicPr preferRelativeResize="0"/>
          <p:nvPr/>
        </p:nvPicPr>
        <p:blipFill rotWithShape="1">
          <a:blip r:embed="rId3">
            <a:alphaModFix/>
          </a:blip>
          <a:srcRect l="5731" t="7436" b="6983"/>
          <a:stretch/>
        </p:blipFill>
        <p:spPr>
          <a:xfrm>
            <a:off x="10337575" y="3278150"/>
            <a:ext cx="1768825" cy="164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p21"/>
          <p:cNvCxnSpPr>
            <a:stCxn id="238" idx="6"/>
          </p:cNvCxnSpPr>
          <p:nvPr/>
        </p:nvCxnSpPr>
        <p:spPr>
          <a:xfrm>
            <a:off x="6356041" y="4101201"/>
            <a:ext cx="493800" cy="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5" name="Google Shape;245;p21"/>
          <p:cNvSpPr txBox="1"/>
          <p:nvPr/>
        </p:nvSpPr>
        <p:spPr>
          <a:xfrm>
            <a:off x="7494225" y="747775"/>
            <a:ext cx="42084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3A6DAF"/>
              </a:solidFill>
            </a:endParaRPr>
          </a:p>
        </p:txBody>
      </p:sp>
      <p:cxnSp>
        <p:nvCxnSpPr>
          <p:cNvPr id="246" name="Google Shape;246;p21"/>
          <p:cNvCxnSpPr/>
          <p:nvPr/>
        </p:nvCxnSpPr>
        <p:spPr>
          <a:xfrm>
            <a:off x="2530725" y="2662525"/>
            <a:ext cx="355800" cy="9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7" name="Google Shape;247;p21"/>
          <p:cNvCxnSpPr/>
          <p:nvPr/>
        </p:nvCxnSpPr>
        <p:spPr>
          <a:xfrm>
            <a:off x="2396213" y="4096550"/>
            <a:ext cx="355800" cy="9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8" name="Google Shape;248;p21"/>
          <p:cNvSpPr/>
          <p:nvPr/>
        </p:nvSpPr>
        <p:spPr>
          <a:xfrm rot="5400000">
            <a:off x="3546250" y="2873150"/>
            <a:ext cx="1334700" cy="2456100"/>
          </a:xfrm>
          <a:prstGeom prst="trapezoid">
            <a:avLst>
              <a:gd name="adj" fmla="val 25000"/>
            </a:avLst>
          </a:prstGeom>
          <a:solidFill>
            <a:schemeClr val="lt1"/>
          </a:solidFill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1"/>
          <p:cNvSpPr/>
          <p:nvPr/>
        </p:nvSpPr>
        <p:spPr>
          <a:xfrm rot="-5400000" flipH="1">
            <a:off x="7465013" y="2873450"/>
            <a:ext cx="1334700" cy="2456100"/>
          </a:xfrm>
          <a:prstGeom prst="trapezoid">
            <a:avLst>
              <a:gd name="adj" fmla="val 25000"/>
            </a:avLst>
          </a:prstGeom>
          <a:solidFill>
            <a:schemeClr val="lt1"/>
          </a:solidFill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1"/>
          <p:cNvSpPr txBox="1"/>
          <p:nvPr/>
        </p:nvSpPr>
        <p:spPr>
          <a:xfrm>
            <a:off x="3237125" y="3938150"/>
            <a:ext cx="1721100" cy="3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U-Net Encoder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1" name="Google Shape;251;p21"/>
          <p:cNvSpPr txBox="1"/>
          <p:nvPr/>
        </p:nvSpPr>
        <p:spPr>
          <a:xfrm>
            <a:off x="7435200" y="3938150"/>
            <a:ext cx="1721100" cy="3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U-Net Decoder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2" name="Google Shape;252;p21"/>
          <p:cNvSpPr txBox="1"/>
          <p:nvPr/>
        </p:nvSpPr>
        <p:spPr>
          <a:xfrm>
            <a:off x="10083075" y="5101375"/>
            <a:ext cx="32229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3A6DAF"/>
                </a:solidFill>
              </a:rPr>
              <a:t>Pixel-wise predictions</a:t>
            </a:r>
            <a:endParaRPr sz="2800">
              <a:solidFill>
                <a:srgbClr val="3A6DA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pi_vorlage_vortrag_traditionell_2008">
  <a:themeElements>
    <a:clrScheme name="IPI-Vorlag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1006</Words>
  <Application>Microsoft Office PowerPoint</Application>
  <PresentationFormat>Widescreen</PresentationFormat>
  <Paragraphs>414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Courier New</vt:lpstr>
      <vt:lpstr>ipi_vorlage_vortrag_traditionell_2008</vt:lpstr>
      <vt:lpstr>Project Seminar, 2024</vt:lpstr>
      <vt:lpstr>Overview</vt:lpstr>
      <vt:lpstr>Introduction</vt:lpstr>
      <vt:lpstr>Introduction</vt:lpstr>
      <vt:lpstr>Baseline architecture (Supervised learning) </vt:lpstr>
      <vt:lpstr>Self-Supervised Learning (SSL)</vt:lpstr>
      <vt:lpstr>Contrastive Learning </vt:lpstr>
      <vt:lpstr>PowerPoint Presentation</vt:lpstr>
      <vt:lpstr>  Supervised fine-tuning </vt:lpstr>
      <vt:lpstr>Positive and Negative pair generation</vt:lpstr>
      <vt:lpstr>Contrastive learning loss </vt:lpstr>
      <vt:lpstr>Data</vt:lpstr>
      <vt:lpstr>   Data</vt:lpstr>
      <vt:lpstr>Data</vt:lpstr>
      <vt:lpstr>Experiments</vt:lpstr>
      <vt:lpstr>Setup</vt:lpstr>
      <vt:lpstr>Results</vt:lpstr>
      <vt:lpstr>Results</vt:lpstr>
      <vt:lpstr>Limitations</vt:lpstr>
      <vt:lpstr>Conclusion</vt:lpstr>
      <vt:lpstr>Outlook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Seminar, 2024</dc:title>
  <cp:lastModifiedBy>Windows-Benutzer</cp:lastModifiedBy>
  <cp:revision>49</cp:revision>
  <dcterms:modified xsi:type="dcterms:W3CDTF">2024-07-20T14:32:15Z</dcterms:modified>
</cp:coreProperties>
</file>